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77" r:id="rId1"/>
    <p:sldMasterId id="2147483762" r:id="rId2"/>
  </p:sldMasterIdLst>
  <p:notesMasterIdLst>
    <p:notesMasterId r:id="rId39"/>
  </p:notesMasterIdLst>
  <p:handoutMasterIdLst>
    <p:handoutMasterId r:id="rId40"/>
  </p:handoutMasterIdLst>
  <p:sldIdLst>
    <p:sldId id="256" r:id="rId3"/>
    <p:sldId id="319" r:id="rId4"/>
    <p:sldId id="268" r:id="rId5"/>
    <p:sldId id="269" r:id="rId6"/>
    <p:sldId id="257" r:id="rId7"/>
    <p:sldId id="270" r:id="rId8"/>
    <p:sldId id="303" r:id="rId9"/>
    <p:sldId id="271" r:id="rId10"/>
    <p:sldId id="318" r:id="rId11"/>
    <p:sldId id="305" r:id="rId12"/>
    <p:sldId id="320" r:id="rId13"/>
    <p:sldId id="274" r:id="rId14"/>
    <p:sldId id="275" r:id="rId15"/>
    <p:sldId id="307" r:id="rId16"/>
    <p:sldId id="321" r:id="rId17"/>
    <p:sldId id="323" r:id="rId18"/>
    <p:sldId id="324" r:id="rId19"/>
    <p:sldId id="322" r:id="rId20"/>
    <p:sldId id="277" r:id="rId21"/>
    <p:sldId id="280" r:id="rId22"/>
    <p:sldId id="279" r:id="rId23"/>
    <p:sldId id="333" r:id="rId24"/>
    <p:sldId id="292" r:id="rId25"/>
    <p:sldId id="325" r:id="rId26"/>
    <p:sldId id="326" r:id="rId27"/>
    <p:sldId id="327" r:id="rId28"/>
    <p:sldId id="299" r:id="rId29"/>
    <p:sldId id="300" r:id="rId30"/>
    <p:sldId id="301" r:id="rId31"/>
    <p:sldId id="328" r:id="rId32"/>
    <p:sldId id="329" r:id="rId33"/>
    <p:sldId id="330" r:id="rId34"/>
    <p:sldId id="331" r:id="rId35"/>
    <p:sldId id="332" r:id="rId36"/>
    <p:sldId id="313" r:id="rId37"/>
    <p:sldId id="314" r:id="rId38"/>
  </p:sldIdLst>
  <p:sldSz cx="9144000" cy="6858000" type="screen4x3"/>
  <p:notesSz cx="7010400"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33"/>
    <a:srgbClr val="000066"/>
    <a:srgbClr val="A44114"/>
    <a:srgbClr val="00002C"/>
    <a:srgbClr val="FF6600"/>
    <a:srgbClr val="893611"/>
    <a:srgbClr val="F3B99F"/>
    <a:srgbClr val="B94917"/>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7155" autoAdjust="0"/>
  </p:normalViewPr>
  <p:slideViewPr>
    <p:cSldViewPr>
      <p:cViewPr varScale="1">
        <p:scale>
          <a:sx n="70" d="100"/>
          <a:sy n="70" d="100"/>
        </p:scale>
        <p:origin x="-306" y="-10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A1500F2-8C63-4C08-8D2C-E64FBD3E964E}">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smtClean="0">
              <a:solidFill>
                <a:srgbClr val="7030A0"/>
              </a:solidFill>
            </a:rPr>
            <a:t>Tiêu chuẩn</a:t>
          </a:r>
          <a:endParaRPr lang="en-US" sz="2000">
            <a:solidFill>
              <a:srgbClr val="7030A0"/>
            </a:solidFill>
          </a:endParaRPr>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smtClean="0">
              <a:solidFill>
                <a:srgbClr val="7030A0"/>
              </a:solidFill>
            </a:rPr>
            <a:t>Tổ chức </a:t>
          </a:r>
        </a:p>
        <a:p>
          <a:r>
            <a:rPr lang="en-US" sz="2000" smtClean="0">
              <a:solidFill>
                <a:srgbClr val="7030A0"/>
              </a:solidFill>
            </a:rPr>
            <a:t>chứng nhận</a:t>
          </a:r>
          <a:endParaRPr lang="en-US" sz="2000">
            <a:solidFill>
              <a:srgbClr val="7030A0"/>
            </a:solidFill>
          </a:endParaRPr>
        </a:p>
      </dgm:t>
    </dgm:pt>
    <dgm:pt modelId="{30A379D6-F099-43D1-A367-B08184FF982B}" type="parTrans" cxnId="{2F083320-98EC-482B-B530-227BA6D7D734}">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smtClean="0">
              <a:solidFill>
                <a:srgbClr val="7030A0"/>
              </a:solidFill>
            </a:rPr>
            <a:t>Tổ chức </a:t>
          </a:r>
        </a:p>
        <a:p>
          <a:r>
            <a:rPr lang="en-US" sz="2000" smtClean="0">
              <a:solidFill>
                <a:srgbClr val="7030A0"/>
              </a:solidFill>
            </a:rPr>
            <a:t>cá nhân</a:t>
          </a:r>
          <a:endParaRPr lang="en-US" sz="2000">
            <a:solidFill>
              <a:srgbClr val="7030A0"/>
            </a:solidFill>
          </a:endParaRPr>
        </a:p>
      </dgm:t>
    </dgm:pt>
    <dgm:pt modelId="{A008DE89-0AAD-47C1-BC57-EA394B4290D4}" type="parTrans" cxnId="{C6BC745C-6AB4-4125-970B-B3026EF516DB}">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pt>
    <dgm:pt modelId="{84754F6E-E54C-4595-B29B-8595A17106CB}" type="pres">
      <dgm:prSet presAssocID="{BA1500F2-8C63-4C08-8D2C-E64FBD3E964E}" presName="LevelOneTextNode" presStyleLbl="node0" presStyleIdx="0" presStyleCnt="1" custScaleX="70540" custLinFactNeighborX="-159" custLinFactNeighborY="-16435">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pt>
    <dgm:pt modelId="{4DE943C8-D183-4FD0-B688-C05C4A920208}" type="pres">
      <dgm:prSet presAssocID="{A4464011-7ED0-49B6-A71D-65EB6B1953E0}" presName="LevelTwoTextNode" presStyleLbl="node2" presStyleIdx="0" presStyleCnt="2" custScaleX="80760" custLinFactNeighborX="-4814" custLinFactNeighborY="-17603">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pt>
    <dgm:pt modelId="{90181EC4-52B4-4A59-9CB9-DDDC5BA06967}" type="pres">
      <dgm:prSet presAssocID="{3AAB2C1A-D3A5-4D61-BC5A-218D10864B4A}" presName="LevelTwoTextNode" presStyleLbl="node2" presStyleIdx="1" presStyleCnt="2" custScaleX="72059">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pt>
  </dgm:ptLst>
  <dgm:cxnLst>
    <dgm:cxn modelId="{E4ED2158-C623-4042-A639-044720AFE3BB}" type="presOf" srcId="{30A379D6-F099-43D1-A367-B08184FF982B}" destId="{945B66C5-1757-45E2-96C2-4DFEB4B5B2B2}" srcOrd="0" destOrd="0" presId="urn:microsoft.com/office/officeart/2005/8/layout/hierarchy2"/>
    <dgm:cxn modelId="{CE40492F-DEB5-4AC4-8EA9-6263647F1994}" type="presOf" srcId="{A008DE89-0AAD-47C1-BC57-EA394B4290D4}" destId="{331BB09D-E2C1-4F1B-BB23-5E51BBCAC06D}" srcOrd="1"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C6BC745C-6AB4-4125-970B-B3026EF516DB}" srcId="{BA1500F2-8C63-4C08-8D2C-E64FBD3E964E}" destId="{3AAB2C1A-D3A5-4D61-BC5A-218D10864B4A}" srcOrd="1" destOrd="0" parTransId="{A008DE89-0AAD-47C1-BC57-EA394B4290D4}" sibTransId="{D685C74B-8025-48C5-8FBF-72480B750469}"/>
    <dgm:cxn modelId="{2877B811-FD74-4EE5-B38E-D000A36A5704}" srcId="{7F4DA609-9190-4B59-9903-5E3CD7BF8F16}" destId="{BA1500F2-8C63-4C08-8D2C-E64FBD3E964E}" srcOrd="0" destOrd="0" parTransId="{B14FA5F8-7CED-4102-A090-BEA5265B4026}" sibTransId="{3FCBA8F2-6472-476E-B7CC-E1F39457E22B}"/>
    <dgm:cxn modelId="{707CB334-4963-4BFB-AE19-BF45330C2CBC}" type="presOf" srcId="{A008DE89-0AAD-47C1-BC57-EA394B4290D4}" destId="{40317A0F-C872-451F-87C3-C22C37E1B86E}" srcOrd="0" destOrd="0" presId="urn:microsoft.com/office/officeart/2005/8/layout/hierarchy2"/>
    <dgm:cxn modelId="{75E86B25-E8AB-4BE7-B313-070A35DEE5D5}" type="presOf" srcId="{BA1500F2-8C63-4C08-8D2C-E64FBD3E964E}" destId="{84754F6E-E54C-4595-B29B-8595A17106CB}" srcOrd="0" destOrd="0" presId="urn:microsoft.com/office/officeart/2005/8/layout/hierarchy2"/>
    <dgm:cxn modelId="{2E1AF942-038A-4768-963F-5AA971390B77}" type="presOf" srcId="{7F4DA609-9190-4B59-9903-5E3CD7BF8F16}" destId="{6ED626E5-0E4F-4BAD-BE39-9181A1A41F4A}" srcOrd="0" destOrd="0" presId="urn:microsoft.com/office/officeart/2005/8/layout/hierarchy2"/>
    <dgm:cxn modelId="{4892F42F-84AE-4BE0-B479-A9351CCFF1EC}" type="presOf" srcId="{3AAB2C1A-D3A5-4D61-BC5A-218D10864B4A}" destId="{90181EC4-52B4-4A59-9CB9-DDDC5BA06967}" srcOrd="0" destOrd="0" presId="urn:microsoft.com/office/officeart/2005/8/layout/hierarchy2"/>
    <dgm:cxn modelId="{09C2212F-1C92-43F4-823B-E3A065AF9E9F}" type="presOf" srcId="{A4464011-7ED0-49B6-A71D-65EB6B1953E0}" destId="{4DE943C8-D183-4FD0-B688-C05C4A920208}" srcOrd="0" destOrd="0" presId="urn:microsoft.com/office/officeart/2005/8/layout/hierarchy2"/>
    <dgm:cxn modelId="{5B4A22F1-8636-45D5-BD62-FEE29A53F005}" type="presOf" srcId="{30A379D6-F099-43D1-A367-B08184FF982B}" destId="{39BC18B7-B030-41DA-A0BA-B42CA2501114}" srcOrd="1" destOrd="0" presId="urn:microsoft.com/office/officeart/2005/8/layout/hierarchy2"/>
    <dgm:cxn modelId="{B0F17C70-69D6-4B0C-BD34-6A037ADF3602}" type="presParOf" srcId="{6ED626E5-0E4F-4BAD-BE39-9181A1A41F4A}" destId="{9E10651C-3962-47AD-A809-427E9D9C7D61}" srcOrd="0" destOrd="0" presId="urn:microsoft.com/office/officeart/2005/8/layout/hierarchy2"/>
    <dgm:cxn modelId="{189BA0F7-E5BF-41AE-8D22-22DA0B21E725}" type="presParOf" srcId="{9E10651C-3962-47AD-A809-427E9D9C7D61}" destId="{84754F6E-E54C-4595-B29B-8595A17106CB}" srcOrd="0" destOrd="0" presId="urn:microsoft.com/office/officeart/2005/8/layout/hierarchy2"/>
    <dgm:cxn modelId="{AEAB385A-8641-4686-AAE4-2760CEB9D68E}" type="presParOf" srcId="{9E10651C-3962-47AD-A809-427E9D9C7D61}" destId="{114FCBDC-3212-4A29-A2DE-6124E9EB2EB7}" srcOrd="1" destOrd="0" presId="urn:microsoft.com/office/officeart/2005/8/layout/hierarchy2"/>
    <dgm:cxn modelId="{D82DFCA2-D046-4682-90C0-EFB0795CF89B}" type="presParOf" srcId="{114FCBDC-3212-4A29-A2DE-6124E9EB2EB7}" destId="{945B66C5-1757-45E2-96C2-4DFEB4B5B2B2}" srcOrd="0" destOrd="0" presId="urn:microsoft.com/office/officeart/2005/8/layout/hierarchy2"/>
    <dgm:cxn modelId="{DB8C6972-47F3-444C-B92B-C48127220DAC}" type="presParOf" srcId="{945B66C5-1757-45E2-96C2-4DFEB4B5B2B2}" destId="{39BC18B7-B030-41DA-A0BA-B42CA2501114}" srcOrd="0" destOrd="0" presId="urn:microsoft.com/office/officeart/2005/8/layout/hierarchy2"/>
    <dgm:cxn modelId="{D228CE79-1E94-47B7-9675-5421AB438F47}" type="presParOf" srcId="{114FCBDC-3212-4A29-A2DE-6124E9EB2EB7}" destId="{FF64003E-64C0-4D1D-83EB-9EDAB0772664}" srcOrd="1" destOrd="0" presId="urn:microsoft.com/office/officeart/2005/8/layout/hierarchy2"/>
    <dgm:cxn modelId="{E3DD5B08-2072-4A4A-ACFF-047C25210141}" type="presParOf" srcId="{FF64003E-64C0-4D1D-83EB-9EDAB0772664}" destId="{4DE943C8-D183-4FD0-B688-C05C4A920208}" srcOrd="0" destOrd="0" presId="urn:microsoft.com/office/officeart/2005/8/layout/hierarchy2"/>
    <dgm:cxn modelId="{E2237A6F-4ED7-4B4E-BB07-3B37B3AAC3F3}" type="presParOf" srcId="{FF64003E-64C0-4D1D-83EB-9EDAB0772664}" destId="{95B17844-884A-4837-AAA2-83F5E16D273E}" srcOrd="1" destOrd="0" presId="urn:microsoft.com/office/officeart/2005/8/layout/hierarchy2"/>
    <dgm:cxn modelId="{C7863E85-1525-4731-894B-829F3359EB31}" type="presParOf" srcId="{114FCBDC-3212-4A29-A2DE-6124E9EB2EB7}" destId="{40317A0F-C872-451F-87C3-C22C37E1B86E}" srcOrd="2" destOrd="0" presId="urn:microsoft.com/office/officeart/2005/8/layout/hierarchy2"/>
    <dgm:cxn modelId="{A7BE4B4D-C844-48CD-85FA-D79B5ADFC057}" type="presParOf" srcId="{40317A0F-C872-451F-87C3-C22C37E1B86E}" destId="{331BB09D-E2C1-4F1B-BB23-5E51BBCAC06D}" srcOrd="0" destOrd="0" presId="urn:microsoft.com/office/officeart/2005/8/layout/hierarchy2"/>
    <dgm:cxn modelId="{7F78F686-9F59-4366-959E-27FFF004BC74}" type="presParOf" srcId="{114FCBDC-3212-4A29-A2DE-6124E9EB2EB7}" destId="{058A9B05-5FBA-4C07-B76A-A70FD0DF9568}" srcOrd="3" destOrd="0" presId="urn:microsoft.com/office/officeart/2005/8/layout/hierarchy2"/>
    <dgm:cxn modelId="{C3F1BA9C-A83C-4996-853A-A36A03A7291C}" type="presParOf" srcId="{058A9B05-5FBA-4C07-B76A-A70FD0DF9568}" destId="{90181EC4-52B4-4A59-9CB9-DDDC5BA06967}" srcOrd="0" destOrd="0" presId="urn:microsoft.com/office/officeart/2005/8/layout/hierarchy2"/>
    <dgm:cxn modelId="{A997786A-035D-41E2-8A51-64817318BF76}"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0616DF-4519-4486-8EE8-70D024F76FAC}" type="doc">
      <dgm:prSet loTypeId="urn:microsoft.com/office/officeart/2005/8/layout/hProcess3" loCatId="process" qsTypeId="urn:microsoft.com/office/officeart/2005/8/quickstyle/simple1" qsCatId="simple" csTypeId="urn:microsoft.com/office/officeart/2005/8/colors/accent1_2" csCatId="accent1" phldr="1"/>
      <dgm:spPr/>
    </dgm:pt>
    <dgm:pt modelId="{4C2040C5-6623-404F-9560-6ED1A79FFB45}" type="pres">
      <dgm:prSet presAssocID="{5E0616DF-4519-4486-8EE8-70D024F76FAC}" presName="Name0" presStyleCnt="0">
        <dgm:presLayoutVars>
          <dgm:dir/>
          <dgm:animLvl val="lvl"/>
          <dgm:resizeHandles val="exact"/>
        </dgm:presLayoutVars>
      </dgm:prSet>
      <dgm:spPr/>
    </dgm:pt>
    <dgm:pt modelId="{DC7DF04B-ED42-4446-BCE3-D555EB406320}" type="pres">
      <dgm:prSet presAssocID="{5E0616DF-4519-4486-8EE8-70D024F76FAC}" presName="dummy" presStyleCnt="0"/>
      <dgm:spPr/>
    </dgm:pt>
    <dgm:pt modelId="{45E85FC7-FD43-4622-88F7-F8D8D6F27F69}" type="pres">
      <dgm:prSet presAssocID="{5E0616DF-4519-4486-8EE8-70D024F76FAC}" presName="linH" presStyleCnt="0"/>
      <dgm:spPr/>
    </dgm:pt>
    <dgm:pt modelId="{57EE1FFE-E890-4FE2-B612-217A1D904F92}" type="pres">
      <dgm:prSet presAssocID="{5E0616DF-4519-4486-8EE8-70D024F76FAC}" presName="padding1" presStyleCnt="0"/>
      <dgm:spPr/>
    </dgm:pt>
    <dgm:pt modelId="{424E34DF-CDE1-485B-A8C5-0AE785FC86CE}" type="pres">
      <dgm:prSet presAssocID="{5E0616DF-4519-4486-8EE8-70D024F76FAC}" presName="padding2" presStyleCnt="0"/>
      <dgm:spPr/>
    </dgm:pt>
    <dgm:pt modelId="{87D6F456-62F3-4D46-A0E4-4CD20C73EF3D}" type="pres">
      <dgm:prSet presAssocID="{5E0616DF-4519-4486-8EE8-70D024F76FAC}" presName="negArrow" presStyleCnt="0"/>
      <dgm:spPr/>
    </dgm:pt>
    <dgm:pt modelId="{A6078A57-45AC-48F6-AD3F-96005BED7215}" type="pres">
      <dgm:prSet presAssocID="{5E0616DF-4519-4486-8EE8-70D024F76FAC}" presName="backgroundArrow" presStyleLbl="node1" presStyleIdx="0" presStyleCnt="1" custScaleX="100000" custScaleY="59926" custLinFactNeighborX="-1504" custLinFactNeighborY="-6083"/>
      <dgm:spPr/>
    </dgm:pt>
  </dgm:ptLst>
  <dgm:cxnLst>
    <dgm:cxn modelId="{B2B02843-1EDC-4C63-B9A3-16E7C0B4B227}" type="presOf" srcId="{5E0616DF-4519-4486-8EE8-70D024F76FAC}" destId="{4C2040C5-6623-404F-9560-6ED1A79FFB45}" srcOrd="0" destOrd="0" presId="urn:microsoft.com/office/officeart/2005/8/layout/hProcess3"/>
    <dgm:cxn modelId="{69FBE8F7-BDB6-4021-8618-3C2B2E75727A}" type="presParOf" srcId="{4C2040C5-6623-404F-9560-6ED1A79FFB45}" destId="{DC7DF04B-ED42-4446-BCE3-D555EB406320}" srcOrd="0" destOrd="0" presId="urn:microsoft.com/office/officeart/2005/8/layout/hProcess3"/>
    <dgm:cxn modelId="{0053EFE3-388F-4D48-A32D-93FBCD50DE20}" type="presParOf" srcId="{4C2040C5-6623-404F-9560-6ED1A79FFB45}" destId="{45E85FC7-FD43-4622-88F7-F8D8D6F27F69}" srcOrd="1" destOrd="0" presId="urn:microsoft.com/office/officeart/2005/8/layout/hProcess3"/>
    <dgm:cxn modelId="{8DAC5C39-A74A-4E4A-ABE7-58E1E0C05FC4}" type="presParOf" srcId="{45E85FC7-FD43-4622-88F7-F8D8D6F27F69}" destId="{57EE1FFE-E890-4FE2-B612-217A1D904F92}" srcOrd="0" destOrd="0" presId="urn:microsoft.com/office/officeart/2005/8/layout/hProcess3"/>
    <dgm:cxn modelId="{2608E0E4-6622-45E3-B48F-E1FB23543F24}" type="presParOf" srcId="{45E85FC7-FD43-4622-88F7-F8D8D6F27F69}" destId="{424E34DF-CDE1-485B-A8C5-0AE785FC86CE}" srcOrd="1" destOrd="0" presId="urn:microsoft.com/office/officeart/2005/8/layout/hProcess3"/>
    <dgm:cxn modelId="{B7831BD6-EDDB-4BF0-AC53-B3100F7D5991}" type="presParOf" srcId="{45E85FC7-FD43-4622-88F7-F8D8D6F27F69}" destId="{87D6F456-62F3-4D46-A0E4-4CD20C73EF3D}" srcOrd="2" destOrd="0" presId="urn:microsoft.com/office/officeart/2005/8/layout/hProcess3"/>
    <dgm:cxn modelId="{E3BA6EB7-DEC3-4BF6-AC9D-911121745B3E}" type="presParOf" srcId="{45E85FC7-FD43-4622-88F7-F8D8D6F27F69}" destId="{A6078A57-45AC-48F6-AD3F-96005BED7215}" srcOrd="3"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A1500F2-8C63-4C08-8D2C-E64FBD3E964E}">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000" smtClean="0">
              <a:solidFill>
                <a:srgbClr val="C00000"/>
              </a:solidFill>
            </a:rPr>
            <a:t>Quy chuẩn </a:t>
          </a:r>
        </a:p>
        <a:p>
          <a:r>
            <a:rPr lang="en-US" sz="2000" smtClean="0">
              <a:solidFill>
                <a:srgbClr val="C00000"/>
              </a:solidFill>
            </a:rPr>
            <a:t>kỹ thuật</a:t>
          </a:r>
          <a:endParaRPr lang="en-US" sz="2000">
            <a:solidFill>
              <a:srgbClr val="C00000"/>
            </a:solidFill>
          </a:endParaRPr>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000" smtClean="0">
              <a:solidFill>
                <a:srgbClr val="C00000"/>
              </a:solidFill>
            </a:rPr>
            <a:t>QCVN</a:t>
          </a:r>
          <a:endParaRPr lang="en-US" sz="2000">
            <a:solidFill>
              <a:srgbClr val="C00000"/>
            </a:solidFill>
          </a:endParaRPr>
        </a:p>
      </dgm:t>
    </dgm:pt>
    <dgm:pt modelId="{30A379D6-F099-43D1-A367-B08184FF982B}" type="parTrans" cxnId="{2F083320-98EC-482B-B530-227BA6D7D734}">
      <dgm:prSet>
        <dgm:style>
          <a:lnRef idx="1">
            <a:schemeClr val="accent3"/>
          </a:lnRef>
          <a:fillRef idx="2">
            <a:schemeClr val="accent3"/>
          </a:fillRef>
          <a:effectRef idx="1">
            <a:schemeClr val="accent3"/>
          </a:effectRef>
          <a:fontRef idx="minor">
            <a:schemeClr val="dk1"/>
          </a:fontRef>
        </dgm:style>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000" smtClean="0">
              <a:solidFill>
                <a:srgbClr val="C00000"/>
              </a:solidFill>
            </a:rPr>
            <a:t>Ghi trên GCN</a:t>
          </a:r>
        </a:p>
        <a:p>
          <a:r>
            <a:rPr lang="en-US" sz="2000" smtClean="0">
              <a:solidFill>
                <a:srgbClr val="C00000"/>
              </a:solidFill>
            </a:rPr>
            <a:t>hợp quy</a:t>
          </a:r>
          <a:endParaRPr lang="en-US" sz="2000">
            <a:solidFill>
              <a:srgbClr val="C00000"/>
            </a:solidFill>
          </a:endParaRPr>
        </a:p>
      </dgm:t>
    </dgm:pt>
    <dgm:pt modelId="{A008DE89-0AAD-47C1-BC57-EA394B4290D4}" type="parTrans" cxnId="{C6BC745C-6AB4-4125-970B-B3026EF516DB}">
      <dgm:prSet>
        <dgm:style>
          <a:lnRef idx="1">
            <a:schemeClr val="accent3"/>
          </a:lnRef>
          <a:fillRef idx="2">
            <a:schemeClr val="accent3"/>
          </a:fillRef>
          <a:effectRef idx="1">
            <a:schemeClr val="accent3"/>
          </a:effectRef>
          <a:fontRef idx="minor">
            <a:schemeClr val="dk1"/>
          </a:fontRef>
        </dgm:style>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pt>
    <dgm:pt modelId="{84754F6E-E54C-4595-B29B-8595A17106CB}" type="pres">
      <dgm:prSet presAssocID="{BA1500F2-8C63-4C08-8D2C-E64FBD3E964E}" presName="LevelOneTextNode" presStyleLbl="node0" presStyleIdx="0" presStyleCnt="1" custScaleX="70540" custScaleY="77302" custLinFactNeighborX="-2847" custLinFactNeighborY="-18847">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pt>
    <dgm:pt modelId="{4DE943C8-D183-4FD0-B688-C05C4A920208}" type="pres">
      <dgm:prSet presAssocID="{A4464011-7ED0-49B6-A71D-65EB6B1953E0}" presName="LevelTwoTextNode" presStyleLbl="node2" presStyleIdx="0" presStyleCnt="2" custScaleX="63656" custScaleY="52041" custLinFactNeighborX="647" custLinFactNeighborY="-29472">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pt>
    <dgm:pt modelId="{90181EC4-52B4-4A59-9CB9-DDDC5BA06967}" type="pres">
      <dgm:prSet presAssocID="{3AAB2C1A-D3A5-4D61-BC5A-218D10864B4A}" presName="LevelTwoTextNode" presStyleLbl="node2" presStyleIdx="1" presStyleCnt="2" custScaleX="58689" custScaleY="54973" custLinFactNeighborX="33257" custLinFactNeighborY="-14477">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pt>
  </dgm:ptLst>
  <dgm:cxnLst>
    <dgm:cxn modelId="{8448A5C3-F542-430C-B794-46D7A6B26411}" type="presOf" srcId="{A4464011-7ED0-49B6-A71D-65EB6B1953E0}" destId="{4DE943C8-D183-4FD0-B688-C05C4A920208}" srcOrd="0" destOrd="0" presId="urn:microsoft.com/office/officeart/2005/8/layout/hierarchy2"/>
    <dgm:cxn modelId="{9796A733-BC7A-4D9D-8101-15D119B9F78D}" type="presOf" srcId="{A008DE89-0AAD-47C1-BC57-EA394B4290D4}" destId="{40317A0F-C872-451F-87C3-C22C37E1B86E}" srcOrd="0"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C6BC745C-6AB4-4125-970B-B3026EF516DB}" srcId="{BA1500F2-8C63-4C08-8D2C-E64FBD3E964E}" destId="{3AAB2C1A-D3A5-4D61-BC5A-218D10864B4A}" srcOrd="1" destOrd="0" parTransId="{A008DE89-0AAD-47C1-BC57-EA394B4290D4}" sibTransId="{D685C74B-8025-48C5-8FBF-72480B750469}"/>
    <dgm:cxn modelId="{2877B811-FD74-4EE5-B38E-D000A36A5704}" srcId="{7F4DA609-9190-4B59-9903-5E3CD7BF8F16}" destId="{BA1500F2-8C63-4C08-8D2C-E64FBD3E964E}" srcOrd="0" destOrd="0" parTransId="{B14FA5F8-7CED-4102-A090-BEA5265B4026}" sibTransId="{3FCBA8F2-6472-476E-B7CC-E1F39457E22B}"/>
    <dgm:cxn modelId="{C49AC271-F7EB-41F4-A7D4-755542A4548E}" type="presOf" srcId="{A008DE89-0AAD-47C1-BC57-EA394B4290D4}" destId="{331BB09D-E2C1-4F1B-BB23-5E51BBCAC06D}" srcOrd="1" destOrd="0" presId="urn:microsoft.com/office/officeart/2005/8/layout/hierarchy2"/>
    <dgm:cxn modelId="{EA85D74A-2466-4E80-8A0B-C0D8D8D1AA51}" type="presOf" srcId="{3AAB2C1A-D3A5-4D61-BC5A-218D10864B4A}" destId="{90181EC4-52B4-4A59-9CB9-DDDC5BA06967}" srcOrd="0" destOrd="0" presId="urn:microsoft.com/office/officeart/2005/8/layout/hierarchy2"/>
    <dgm:cxn modelId="{537DF320-0949-45B3-8FF8-9BCFAD5C7430}" type="presOf" srcId="{30A379D6-F099-43D1-A367-B08184FF982B}" destId="{945B66C5-1757-45E2-96C2-4DFEB4B5B2B2}" srcOrd="0" destOrd="0" presId="urn:microsoft.com/office/officeart/2005/8/layout/hierarchy2"/>
    <dgm:cxn modelId="{4B9701C6-9D27-4173-84D7-D535CC75D5E1}" type="presOf" srcId="{BA1500F2-8C63-4C08-8D2C-E64FBD3E964E}" destId="{84754F6E-E54C-4595-B29B-8595A17106CB}" srcOrd="0" destOrd="0" presId="urn:microsoft.com/office/officeart/2005/8/layout/hierarchy2"/>
    <dgm:cxn modelId="{C7C29CB4-3232-470D-B50B-D3416A9F75EC}" type="presOf" srcId="{7F4DA609-9190-4B59-9903-5E3CD7BF8F16}" destId="{6ED626E5-0E4F-4BAD-BE39-9181A1A41F4A}" srcOrd="0" destOrd="0" presId="urn:microsoft.com/office/officeart/2005/8/layout/hierarchy2"/>
    <dgm:cxn modelId="{F818C125-1807-40D3-9041-A05A2C82A184}" type="presOf" srcId="{30A379D6-F099-43D1-A367-B08184FF982B}" destId="{39BC18B7-B030-41DA-A0BA-B42CA2501114}" srcOrd="1" destOrd="0" presId="urn:microsoft.com/office/officeart/2005/8/layout/hierarchy2"/>
    <dgm:cxn modelId="{43E33F42-1D73-4999-8FB0-B69BEDFD80E8}" type="presParOf" srcId="{6ED626E5-0E4F-4BAD-BE39-9181A1A41F4A}" destId="{9E10651C-3962-47AD-A809-427E9D9C7D61}" srcOrd="0" destOrd="0" presId="urn:microsoft.com/office/officeart/2005/8/layout/hierarchy2"/>
    <dgm:cxn modelId="{B456FB0A-3F01-4146-AB94-D509AFA68F1F}" type="presParOf" srcId="{9E10651C-3962-47AD-A809-427E9D9C7D61}" destId="{84754F6E-E54C-4595-B29B-8595A17106CB}" srcOrd="0" destOrd="0" presId="urn:microsoft.com/office/officeart/2005/8/layout/hierarchy2"/>
    <dgm:cxn modelId="{9F0812EC-2DFD-4711-9EA0-2EF55C5EAD50}" type="presParOf" srcId="{9E10651C-3962-47AD-A809-427E9D9C7D61}" destId="{114FCBDC-3212-4A29-A2DE-6124E9EB2EB7}" srcOrd="1" destOrd="0" presId="urn:microsoft.com/office/officeart/2005/8/layout/hierarchy2"/>
    <dgm:cxn modelId="{F02907B9-F777-49A7-B7D5-EF0EECD80A03}" type="presParOf" srcId="{114FCBDC-3212-4A29-A2DE-6124E9EB2EB7}" destId="{945B66C5-1757-45E2-96C2-4DFEB4B5B2B2}" srcOrd="0" destOrd="0" presId="urn:microsoft.com/office/officeart/2005/8/layout/hierarchy2"/>
    <dgm:cxn modelId="{365B9EEC-6A6F-4891-877F-774E3B7E33B1}" type="presParOf" srcId="{945B66C5-1757-45E2-96C2-4DFEB4B5B2B2}" destId="{39BC18B7-B030-41DA-A0BA-B42CA2501114}" srcOrd="0" destOrd="0" presId="urn:microsoft.com/office/officeart/2005/8/layout/hierarchy2"/>
    <dgm:cxn modelId="{F5027FF1-C3FE-41D4-8ACC-AD664CD5F873}" type="presParOf" srcId="{114FCBDC-3212-4A29-A2DE-6124E9EB2EB7}" destId="{FF64003E-64C0-4D1D-83EB-9EDAB0772664}" srcOrd="1" destOrd="0" presId="urn:microsoft.com/office/officeart/2005/8/layout/hierarchy2"/>
    <dgm:cxn modelId="{F216C7D6-6F0A-4F15-A9DA-770C2F2A81DC}" type="presParOf" srcId="{FF64003E-64C0-4D1D-83EB-9EDAB0772664}" destId="{4DE943C8-D183-4FD0-B688-C05C4A920208}" srcOrd="0" destOrd="0" presId="urn:microsoft.com/office/officeart/2005/8/layout/hierarchy2"/>
    <dgm:cxn modelId="{91D60581-CF17-44AD-AE50-F15D5FBCD1DE}" type="presParOf" srcId="{FF64003E-64C0-4D1D-83EB-9EDAB0772664}" destId="{95B17844-884A-4837-AAA2-83F5E16D273E}" srcOrd="1" destOrd="0" presId="urn:microsoft.com/office/officeart/2005/8/layout/hierarchy2"/>
    <dgm:cxn modelId="{B6594A62-0AFA-447D-A0A3-39E791C32312}" type="presParOf" srcId="{114FCBDC-3212-4A29-A2DE-6124E9EB2EB7}" destId="{40317A0F-C872-451F-87C3-C22C37E1B86E}" srcOrd="2" destOrd="0" presId="urn:microsoft.com/office/officeart/2005/8/layout/hierarchy2"/>
    <dgm:cxn modelId="{BD663EBB-FC4B-4F71-88E9-4A986EF27485}" type="presParOf" srcId="{40317A0F-C872-451F-87C3-C22C37E1B86E}" destId="{331BB09D-E2C1-4F1B-BB23-5E51BBCAC06D}" srcOrd="0" destOrd="0" presId="urn:microsoft.com/office/officeart/2005/8/layout/hierarchy2"/>
    <dgm:cxn modelId="{A431019D-C165-48D0-852F-B7031DBDA261}" type="presParOf" srcId="{114FCBDC-3212-4A29-A2DE-6124E9EB2EB7}" destId="{058A9B05-5FBA-4C07-B76A-A70FD0DF9568}" srcOrd="3" destOrd="0" presId="urn:microsoft.com/office/officeart/2005/8/layout/hierarchy2"/>
    <dgm:cxn modelId="{FB505C7B-17F6-41F3-B6A9-B06601A2D550}" type="presParOf" srcId="{058A9B05-5FBA-4C07-B76A-A70FD0DF9568}" destId="{90181EC4-52B4-4A59-9CB9-DDDC5BA06967}" srcOrd="0" destOrd="0" presId="urn:microsoft.com/office/officeart/2005/8/layout/hierarchy2"/>
    <dgm:cxn modelId="{98E523D2-9A37-48FA-BE28-45620BBBA433}"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A1500F2-8C63-4C08-8D2C-E64FBD3E964E}">
      <dgm:prSet phldrT="[Text]">
        <dgm:style>
          <a:lnRef idx="1">
            <a:schemeClr val="accent1"/>
          </a:lnRef>
          <a:fillRef idx="3">
            <a:schemeClr val="accent1"/>
          </a:fillRef>
          <a:effectRef idx="2">
            <a:schemeClr val="accent1"/>
          </a:effectRef>
          <a:fontRef idx="minor">
            <a:schemeClr val="lt1"/>
          </a:fontRef>
        </dgm:style>
      </dgm:prSet>
      <dgm:spPr/>
      <dgm:t>
        <a:bodyPr/>
        <a:lstStyle/>
        <a:p>
          <a:r>
            <a:rPr lang="en-US" smtClean="0"/>
            <a:t>2 BỘ</a:t>
          </a:r>
          <a:endParaRPr lang="en-US"/>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dgm:style>
          <a:lnRef idx="0">
            <a:schemeClr val="accent4"/>
          </a:lnRef>
          <a:fillRef idx="3">
            <a:schemeClr val="accent4"/>
          </a:fillRef>
          <a:effectRef idx="3">
            <a:schemeClr val="accent4"/>
          </a:effectRef>
          <a:fontRef idx="minor">
            <a:schemeClr val="lt1"/>
          </a:fontRef>
        </dgm:style>
      </dgm:prSet>
      <dgm:spPr/>
      <dgm:t>
        <a:bodyPr/>
        <a:lstStyle/>
        <a:p>
          <a:r>
            <a:rPr lang="en-US" smtClean="0"/>
            <a:t>Nộp tại</a:t>
          </a:r>
        </a:p>
        <a:p>
          <a:r>
            <a:rPr lang="en-US" smtClean="0"/>
            <a:t>Chi cục</a:t>
          </a:r>
          <a:endParaRPr lang="en-US"/>
        </a:p>
      </dgm:t>
    </dgm:pt>
    <dgm:pt modelId="{30A379D6-F099-43D1-A367-B08184FF982B}" type="parTrans" cxnId="{2F083320-98EC-482B-B530-227BA6D7D734}">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dgm:style>
          <a:lnRef idx="0">
            <a:schemeClr val="accent4"/>
          </a:lnRef>
          <a:fillRef idx="3">
            <a:schemeClr val="accent4"/>
          </a:fillRef>
          <a:effectRef idx="3">
            <a:schemeClr val="accent4"/>
          </a:effectRef>
          <a:fontRef idx="minor">
            <a:schemeClr val="lt1"/>
          </a:fontRef>
        </dgm:style>
      </dgm:prSet>
      <dgm:spPr/>
      <dgm:t>
        <a:bodyPr/>
        <a:lstStyle/>
        <a:p>
          <a:r>
            <a:rPr lang="en-US" smtClean="0"/>
            <a:t>Lưu giữ tại doanh nghiệp</a:t>
          </a:r>
          <a:endParaRPr lang="en-US"/>
        </a:p>
      </dgm:t>
    </dgm:pt>
    <dgm:pt modelId="{A008DE89-0AAD-47C1-BC57-EA394B4290D4}" type="parTrans" cxnId="{C6BC745C-6AB4-4125-970B-B3026EF516DB}">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pt>
    <dgm:pt modelId="{84754F6E-E54C-4595-B29B-8595A17106CB}" type="pres">
      <dgm:prSet presAssocID="{BA1500F2-8C63-4C08-8D2C-E64FBD3E964E}" presName="LevelOneTextNode" presStyleLbl="node0" presStyleIdx="0" presStyleCnt="1">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pt>
    <dgm:pt modelId="{4DE943C8-D183-4FD0-B688-C05C4A920208}" type="pres">
      <dgm:prSet presAssocID="{A4464011-7ED0-49B6-A71D-65EB6B1953E0}" presName="LevelTwoTextNode" presStyleLbl="node2" presStyleIdx="0" presStyleCnt="2">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pt>
    <dgm:pt modelId="{90181EC4-52B4-4A59-9CB9-DDDC5BA06967}" type="pres">
      <dgm:prSet presAssocID="{3AAB2C1A-D3A5-4D61-BC5A-218D10864B4A}" presName="LevelTwoTextNode" presStyleLbl="node2" presStyleIdx="1" presStyleCnt="2">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pt>
  </dgm:ptLst>
  <dgm:cxnLst>
    <dgm:cxn modelId="{37745467-F460-4DD8-A737-B1C76E4DCB0E}" type="presOf" srcId="{A008DE89-0AAD-47C1-BC57-EA394B4290D4}" destId="{40317A0F-C872-451F-87C3-C22C37E1B86E}" srcOrd="0" destOrd="0" presId="urn:microsoft.com/office/officeart/2005/8/layout/hierarchy2"/>
    <dgm:cxn modelId="{47462A7C-1779-4D5D-BDC9-DDAB61EECB55}" type="presOf" srcId="{30A379D6-F099-43D1-A367-B08184FF982B}" destId="{39BC18B7-B030-41DA-A0BA-B42CA2501114}" srcOrd="1" destOrd="0" presId="urn:microsoft.com/office/officeart/2005/8/layout/hierarchy2"/>
    <dgm:cxn modelId="{2967443E-DE21-496B-9079-D9B7CC9674C9}" type="presOf" srcId="{30A379D6-F099-43D1-A367-B08184FF982B}" destId="{945B66C5-1757-45E2-96C2-4DFEB4B5B2B2}" srcOrd="0" destOrd="0" presId="urn:microsoft.com/office/officeart/2005/8/layout/hierarchy2"/>
    <dgm:cxn modelId="{A7380AC5-0367-40E8-8BEC-F7246260FDB5}" type="presOf" srcId="{A4464011-7ED0-49B6-A71D-65EB6B1953E0}" destId="{4DE943C8-D183-4FD0-B688-C05C4A920208}" srcOrd="0"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6B71954A-1B5E-482E-A32B-C127830ABEC0}" type="presOf" srcId="{7F4DA609-9190-4B59-9903-5E3CD7BF8F16}" destId="{6ED626E5-0E4F-4BAD-BE39-9181A1A41F4A}" srcOrd="0" destOrd="0" presId="urn:microsoft.com/office/officeart/2005/8/layout/hierarchy2"/>
    <dgm:cxn modelId="{C6BC745C-6AB4-4125-970B-B3026EF516DB}" srcId="{BA1500F2-8C63-4C08-8D2C-E64FBD3E964E}" destId="{3AAB2C1A-D3A5-4D61-BC5A-218D10864B4A}" srcOrd="1" destOrd="0" parTransId="{A008DE89-0AAD-47C1-BC57-EA394B4290D4}" sibTransId="{D685C74B-8025-48C5-8FBF-72480B750469}"/>
    <dgm:cxn modelId="{09B1F8DD-1D75-44C1-AA9A-55B565F28D4E}" type="presOf" srcId="{3AAB2C1A-D3A5-4D61-BC5A-218D10864B4A}" destId="{90181EC4-52B4-4A59-9CB9-DDDC5BA06967}" srcOrd="0" destOrd="0" presId="urn:microsoft.com/office/officeart/2005/8/layout/hierarchy2"/>
    <dgm:cxn modelId="{2877B811-FD74-4EE5-B38E-D000A36A5704}" srcId="{7F4DA609-9190-4B59-9903-5E3CD7BF8F16}" destId="{BA1500F2-8C63-4C08-8D2C-E64FBD3E964E}" srcOrd="0" destOrd="0" parTransId="{B14FA5F8-7CED-4102-A090-BEA5265B4026}" sibTransId="{3FCBA8F2-6472-476E-B7CC-E1F39457E22B}"/>
    <dgm:cxn modelId="{48788E10-9CC3-4590-9F60-DB7E688F1CD5}" type="presOf" srcId="{A008DE89-0AAD-47C1-BC57-EA394B4290D4}" destId="{331BB09D-E2C1-4F1B-BB23-5E51BBCAC06D}" srcOrd="1" destOrd="0" presId="urn:microsoft.com/office/officeart/2005/8/layout/hierarchy2"/>
    <dgm:cxn modelId="{A2451EA2-79B8-489D-963C-6C13B35298D4}" type="presOf" srcId="{BA1500F2-8C63-4C08-8D2C-E64FBD3E964E}" destId="{84754F6E-E54C-4595-B29B-8595A17106CB}" srcOrd="0" destOrd="0" presId="urn:microsoft.com/office/officeart/2005/8/layout/hierarchy2"/>
    <dgm:cxn modelId="{229BA994-C489-4EC2-BE73-3FB05B47CFDA}" type="presParOf" srcId="{6ED626E5-0E4F-4BAD-BE39-9181A1A41F4A}" destId="{9E10651C-3962-47AD-A809-427E9D9C7D61}" srcOrd="0" destOrd="0" presId="urn:microsoft.com/office/officeart/2005/8/layout/hierarchy2"/>
    <dgm:cxn modelId="{F421B58A-45BE-4771-9C7C-01BCCCCB3AA6}" type="presParOf" srcId="{9E10651C-3962-47AD-A809-427E9D9C7D61}" destId="{84754F6E-E54C-4595-B29B-8595A17106CB}" srcOrd="0" destOrd="0" presId="urn:microsoft.com/office/officeart/2005/8/layout/hierarchy2"/>
    <dgm:cxn modelId="{3CA3A01A-31E1-4F57-B67F-6647C65B16E0}" type="presParOf" srcId="{9E10651C-3962-47AD-A809-427E9D9C7D61}" destId="{114FCBDC-3212-4A29-A2DE-6124E9EB2EB7}" srcOrd="1" destOrd="0" presId="urn:microsoft.com/office/officeart/2005/8/layout/hierarchy2"/>
    <dgm:cxn modelId="{0BF6C36E-BBE7-49BC-9594-F0C95F4EB271}" type="presParOf" srcId="{114FCBDC-3212-4A29-A2DE-6124E9EB2EB7}" destId="{945B66C5-1757-45E2-96C2-4DFEB4B5B2B2}" srcOrd="0" destOrd="0" presId="urn:microsoft.com/office/officeart/2005/8/layout/hierarchy2"/>
    <dgm:cxn modelId="{391D64AE-813A-415F-80B0-17239E420788}" type="presParOf" srcId="{945B66C5-1757-45E2-96C2-4DFEB4B5B2B2}" destId="{39BC18B7-B030-41DA-A0BA-B42CA2501114}" srcOrd="0" destOrd="0" presId="urn:microsoft.com/office/officeart/2005/8/layout/hierarchy2"/>
    <dgm:cxn modelId="{5D0278E8-3795-478C-A4B1-9D0BEA4FB9DE}" type="presParOf" srcId="{114FCBDC-3212-4A29-A2DE-6124E9EB2EB7}" destId="{FF64003E-64C0-4D1D-83EB-9EDAB0772664}" srcOrd="1" destOrd="0" presId="urn:microsoft.com/office/officeart/2005/8/layout/hierarchy2"/>
    <dgm:cxn modelId="{B1FE9BA7-BA85-49DF-8289-33BDA647E867}" type="presParOf" srcId="{FF64003E-64C0-4D1D-83EB-9EDAB0772664}" destId="{4DE943C8-D183-4FD0-B688-C05C4A920208}" srcOrd="0" destOrd="0" presId="urn:microsoft.com/office/officeart/2005/8/layout/hierarchy2"/>
    <dgm:cxn modelId="{A7103BDA-C1B3-4962-83EF-2BDAD7FA282B}" type="presParOf" srcId="{FF64003E-64C0-4D1D-83EB-9EDAB0772664}" destId="{95B17844-884A-4837-AAA2-83F5E16D273E}" srcOrd="1" destOrd="0" presId="urn:microsoft.com/office/officeart/2005/8/layout/hierarchy2"/>
    <dgm:cxn modelId="{378A2F76-73EE-421A-A1A5-C94FC47AA011}" type="presParOf" srcId="{114FCBDC-3212-4A29-A2DE-6124E9EB2EB7}" destId="{40317A0F-C872-451F-87C3-C22C37E1B86E}" srcOrd="2" destOrd="0" presId="urn:microsoft.com/office/officeart/2005/8/layout/hierarchy2"/>
    <dgm:cxn modelId="{C30FD632-3604-4E72-93B5-24C96DF29E3D}" type="presParOf" srcId="{40317A0F-C872-451F-87C3-C22C37E1B86E}" destId="{331BB09D-E2C1-4F1B-BB23-5E51BBCAC06D}" srcOrd="0" destOrd="0" presId="urn:microsoft.com/office/officeart/2005/8/layout/hierarchy2"/>
    <dgm:cxn modelId="{0DFCF7A4-191B-4CD0-96BF-2C386D8C7600}" type="presParOf" srcId="{114FCBDC-3212-4A29-A2DE-6124E9EB2EB7}" destId="{058A9B05-5FBA-4C07-B76A-A70FD0DF9568}" srcOrd="3" destOrd="0" presId="urn:microsoft.com/office/officeart/2005/8/layout/hierarchy2"/>
    <dgm:cxn modelId="{B0BBBDAC-4E9C-4C75-9520-C29B7538963B}" type="presParOf" srcId="{058A9B05-5FBA-4C07-B76A-A70FD0DF9568}" destId="{90181EC4-52B4-4A59-9CB9-DDDC5BA06967}" srcOrd="0" destOrd="0" presId="urn:microsoft.com/office/officeart/2005/8/layout/hierarchy2"/>
    <dgm:cxn modelId="{09665735-DA9B-40BB-874F-A7DE0668F25C}"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A1500F2-8C63-4C08-8D2C-E64FBD3E964E}">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2000" smtClean="0"/>
            <a:t>1. Hồ sơ không đầy đủ</a:t>
          </a:r>
          <a:endParaRPr lang="en-US" sz="2000"/>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smtClean="0"/>
            <a:t>DN bổ sung trong 15 ngày</a:t>
          </a:r>
          <a:endParaRPr lang="en-US" sz="2000"/>
        </a:p>
      </dgm:t>
    </dgm:pt>
    <dgm:pt modelId="{30A379D6-F099-43D1-A367-B08184FF982B}" type="parTrans" cxnId="{2F083320-98EC-482B-B530-227BA6D7D734}">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smtClean="0"/>
            <a:t>Chi cục hủy bỏ hồ sơ sau 15 ngày nếu không nhận đầy đủ hồ sơ</a:t>
          </a:r>
          <a:endParaRPr lang="en-US" sz="2000"/>
        </a:p>
      </dgm:t>
    </dgm:pt>
    <dgm:pt modelId="{A008DE89-0AAD-47C1-BC57-EA394B4290D4}" type="parTrans" cxnId="{C6BC745C-6AB4-4125-970B-B3026EF516DB}">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pt>
    <dgm:pt modelId="{84754F6E-E54C-4595-B29B-8595A17106CB}" type="pres">
      <dgm:prSet presAssocID="{BA1500F2-8C63-4C08-8D2C-E64FBD3E964E}" presName="LevelOneTextNode" presStyleLbl="node0" presStyleIdx="0" presStyleCnt="1" custScaleY="55470" custLinFactNeighborX="-353" custLinFactNeighborY="-16749">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pt>
    <dgm:pt modelId="{4DE943C8-D183-4FD0-B688-C05C4A920208}" type="pres">
      <dgm:prSet presAssocID="{A4464011-7ED0-49B6-A71D-65EB6B1953E0}" presName="LevelTwoTextNode" presStyleLbl="node2" presStyleIdx="0" presStyleCnt="2" custScaleX="198544" custScaleY="55470" custLinFactNeighborX="-2721" custLinFactNeighborY="-23669">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pt>
    <dgm:pt modelId="{90181EC4-52B4-4A59-9CB9-DDDC5BA06967}" type="pres">
      <dgm:prSet presAssocID="{3AAB2C1A-D3A5-4D61-BC5A-218D10864B4A}" presName="LevelTwoTextNode" presStyleLbl="node2" presStyleIdx="1" presStyleCnt="2" custScaleX="205823" custScaleY="76213" custLinFactNeighborX="-2721" custLinFactNeighborY="-23669">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pt>
  </dgm:ptLst>
  <dgm:cxnLst>
    <dgm:cxn modelId="{F1F838BF-B6FB-42E0-AB77-4AB7C0344A4D}" type="presOf" srcId="{A008DE89-0AAD-47C1-BC57-EA394B4290D4}" destId="{331BB09D-E2C1-4F1B-BB23-5E51BBCAC06D}" srcOrd="1" destOrd="0" presId="urn:microsoft.com/office/officeart/2005/8/layout/hierarchy2"/>
    <dgm:cxn modelId="{4B7E1A1A-1732-4137-A107-AD8A53B41833}" type="presOf" srcId="{30A379D6-F099-43D1-A367-B08184FF982B}" destId="{39BC18B7-B030-41DA-A0BA-B42CA2501114}" srcOrd="1" destOrd="0" presId="urn:microsoft.com/office/officeart/2005/8/layout/hierarchy2"/>
    <dgm:cxn modelId="{E06C56FC-99AE-45A4-A0BD-8A5E4A01BC3A}" type="presOf" srcId="{30A379D6-F099-43D1-A367-B08184FF982B}" destId="{945B66C5-1757-45E2-96C2-4DFEB4B5B2B2}" srcOrd="0" destOrd="0" presId="urn:microsoft.com/office/officeart/2005/8/layout/hierarchy2"/>
    <dgm:cxn modelId="{F1398D0E-A976-4F5C-A5D8-753E6D77862F}" type="presOf" srcId="{A008DE89-0AAD-47C1-BC57-EA394B4290D4}" destId="{40317A0F-C872-451F-87C3-C22C37E1B86E}" srcOrd="0"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C6BC745C-6AB4-4125-970B-B3026EF516DB}" srcId="{BA1500F2-8C63-4C08-8D2C-E64FBD3E964E}" destId="{3AAB2C1A-D3A5-4D61-BC5A-218D10864B4A}" srcOrd="1" destOrd="0" parTransId="{A008DE89-0AAD-47C1-BC57-EA394B4290D4}" sibTransId="{D685C74B-8025-48C5-8FBF-72480B750469}"/>
    <dgm:cxn modelId="{2877B811-FD74-4EE5-B38E-D000A36A5704}" srcId="{7F4DA609-9190-4B59-9903-5E3CD7BF8F16}" destId="{BA1500F2-8C63-4C08-8D2C-E64FBD3E964E}" srcOrd="0" destOrd="0" parTransId="{B14FA5F8-7CED-4102-A090-BEA5265B4026}" sibTransId="{3FCBA8F2-6472-476E-B7CC-E1F39457E22B}"/>
    <dgm:cxn modelId="{162B1111-BFBB-4580-A007-0ABD9D9EDA5D}" type="presOf" srcId="{BA1500F2-8C63-4C08-8D2C-E64FBD3E964E}" destId="{84754F6E-E54C-4595-B29B-8595A17106CB}" srcOrd="0" destOrd="0" presId="urn:microsoft.com/office/officeart/2005/8/layout/hierarchy2"/>
    <dgm:cxn modelId="{324DD82F-B574-4500-8F8C-2CAE26FF10D7}" type="presOf" srcId="{3AAB2C1A-D3A5-4D61-BC5A-218D10864B4A}" destId="{90181EC4-52B4-4A59-9CB9-DDDC5BA06967}" srcOrd="0" destOrd="0" presId="urn:microsoft.com/office/officeart/2005/8/layout/hierarchy2"/>
    <dgm:cxn modelId="{5DD13206-FF43-4233-8EF1-F63B0A18F68C}" type="presOf" srcId="{7F4DA609-9190-4B59-9903-5E3CD7BF8F16}" destId="{6ED626E5-0E4F-4BAD-BE39-9181A1A41F4A}" srcOrd="0" destOrd="0" presId="urn:microsoft.com/office/officeart/2005/8/layout/hierarchy2"/>
    <dgm:cxn modelId="{D824A7C5-B9E6-410A-87A1-224ED37483F9}" type="presOf" srcId="{A4464011-7ED0-49B6-A71D-65EB6B1953E0}" destId="{4DE943C8-D183-4FD0-B688-C05C4A920208}" srcOrd="0" destOrd="0" presId="urn:microsoft.com/office/officeart/2005/8/layout/hierarchy2"/>
    <dgm:cxn modelId="{FAD44D2A-96CE-4876-AFA8-A8389ECCD6F3}" type="presParOf" srcId="{6ED626E5-0E4F-4BAD-BE39-9181A1A41F4A}" destId="{9E10651C-3962-47AD-A809-427E9D9C7D61}" srcOrd="0" destOrd="0" presId="urn:microsoft.com/office/officeart/2005/8/layout/hierarchy2"/>
    <dgm:cxn modelId="{B19BC4BF-B578-4208-884F-BD633FF8A2F9}" type="presParOf" srcId="{9E10651C-3962-47AD-A809-427E9D9C7D61}" destId="{84754F6E-E54C-4595-B29B-8595A17106CB}" srcOrd="0" destOrd="0" presId="urn:microsoft.com/office/officeart/2005/8/layout/hierarchy2"/>
    <dgm:cxn modelId="{FCB94F30-84A4-4010-98C3-AB34B5413412}" type="presParOf" srcId="{9E10651C-3962-47AD-A809-427E9D9C7D61}" destId="{114FCBDC-3212-4A29-A2DE-6124E9EB2EB7}" srcOrd="1" destOrd="0" presId="urn:microsoft.com/office/officeart/2005/8/layout/hierarchy2"/>
    <dgm:cxn modelId="{2FE82F77-B73D-43C1-AEF3-C20651DFBD1D}" type="presParOf" srcId="{114FCBDC-3212-4A29-A2DE-6124E9EB2EB7}" destId="{945B66C5-1757-45E2-96C2-4DFEB4B5B2B2}" srcOrd="0" destOrd="0" presId="urn:microsoft.com/office/officeart/2005/8/layout/hierarchy2"/>
    <dgm:cxn modelId="{4861BD6A-C65E-4F74-9614-C06E3E11FC3B}" type="presParOf" srcId="{945B66C5-1757-45E2-96C2-4DFEB4B5B2B2}" destId="{39BC18B7-B030-41DA-A0BA-B42CA2501114}" srcOrd="0" destOrd="0" presId="urn:microsoft.com/office/officeart/2005/8/layout/hierarchy2"/>
    <dgm:cxn modelId="{C2272C42-1EFC-478B-BA8E-BB60BE0F6FD9}" type="presParOf" srcId="{114FCBDC-3212-4A29-A2DE-6124E9EB2EB7}" destId="{FF64003E-64C0-4D1D-83EB-9EDAB0772664}" srcOrd="1" destOrd="0" presId="urn:microsoft.com/office/officeart/2005/8/layout/hierarchy2"/>
    <dgm:cxn modelId="{47124D0F-5E3E-4CD2-AC74-88AF406D1272}" type="presParOf" srcId="{FF64003E-64C0-4D1D-83EB-9EDAB0772664}" destId="{4DE943C8-D183-4FD0-B688-C05C4A920208}" srcOrd="0" destOrd="0" presId="urn:microsoft.com/office/officeart/2005/8/layout/hierarchy2"/>
    <dgm:cxn modelId="{F2F903A0-2A3B-4E97-9EDF-1C300FB5E172}" type="presParOf" srcId="{FF64003E-64C0-4D1D-83EB-9EDAB0772664}" destId="{95B17844-884A-4837-AAA2-83F5E16D273E}" srcOrd="1" destOrd="0" presId="urn:microsoft.com/office/officeart/2005/8/layout/hierarchy2"/>
    <dgm:cxn modelId="{AEC9ADB2-CF08-4C26-B850-87C492A90406}" type="presParOf" srcId="{114FCBDC-3212-4A29-A2DE-6124E9EB2EB7}" destId="{40317A0F-C872-451F-87C3-C22C37E1B86E}" srcOrd="2" destOrd="0" presId="urn:microsoft.com/office/officeart/2005/8/layout/hierarchy2"/>
    <dgm:cxn modelId="{F9D49FFB-55D0-4F1F-8535-7D65F853EF3D}" type="presParOf" srcId="{40317A0F-C872-451F-87C3-C22C37E1B86E}" destId="{331BB09D-E2C1-4F1B-BB23-5E51BBCAC06D}" srcOrd="0" destOrd="0" presId="urn:microsoft.com/office/officeart/2005/8/layout/hierarchy2"/>
    <dgm:cxn modelId="{905E2549-3BD6-4F38-98AB-E7507D548FAC}" type="presParOf" srcId="{114FCBDC-3212-4A29-A2DE-6124E9EB2EB7}" destId="{058A9B05-5FBA-4C07-B76A-A70FD0DF9568}" srcOrd="3" destOrd="0" presId="urn:microsoft.com/office/officeart/2005/8/layout/hierarchy2"/>
    <dgm:cxn modelId="{A6A4283F-61CA-4D89-ACE4-1592A3D2D8AE}" type="presParOf" srcId="{058A9B05-5FBA-4C07-B76A-A70FD0DF9568}" destId="{90181EC4-52B4-4A59-9CB9-DDDC5BA06967}" srcOrd="0" destOrd="0" presId="urn:microsoft.com/office/officeart/2005/8/layout/hierarchy2"/>
    <dgm:cxn modelId="{83A28600-9A80-4163-A112-6C88C21BE691}"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BA1500F2-8C63-4C08-8D2C-E64FBD3E964E}">
      <dgm:prSet phldrT="[Text]" custT="1"/>
      <dgm:spPr/>
      <dgm:t>
        <a:bodyPr/>
        <a:lstStyle/>
        <a:p>
          <a:r>
            <a:rPr lang="en-US" sz="2000" i="1" smtClean="0">
              <a:solidFill>
                <a:srgbClr val="0000CC"/>
              </a:solidFill>
            </a:rPr>
            <a:t>Công bố hợp quy</a:t>
          </a:r>
          <a:endParaRPr lang="en-US" sz="2000">
            <a:solidFill>
              <a:srgbClr val="0000CC"/>
            </a:solidFill>
          </a:endParaRPr>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custT="1"/>
      <dgm:spPr/>
      <dgm:t>
        <a:bodyPr/>
        <a:lstStyle/>
        <a:p>
          <a:r>
            <a:rPr lang="en-US" sz="2000" smtClean="0">
              <a:solidFill>
                <a:srgbClr val="0000CC"/>
              </a:solidFill>
            </a:rPr>
            <a:t>Bên thứ 3</a:t>
          </a:r>
          <a:endParaRPr lang="en-US" sz="2000">
            <a:solidFill>
              <a:srgbClr val="0000CC"/>
            </a:solidFill>
          </a:endParaRPr>
        </a:p>
      </dgm:t>
    </dgm:pt>
    <dgm:pt modelId="{30A379D6-F099-43D1-A367-B08184FF982B}" type="parTrans" cxnId="{2F083320-98EC-482B-B530-227BA6D7D734}">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custT="1"/>
      <dgm:spPr/>
      <dgm:t>
        <a:bodyPr/>
        <a:lstStyle/>
        <a:p>
          <a:r>
            <a:rPr lang="en-US" sz="2000" smtClean="0">
              <a:solidFill>
                <a:srgbClr val="0000CC"/>
              </a:solidFill>
            </a:rPr>
            <a:t>Bên thứ 1</a:t>
          </a:r>
          <a:endParaRPr lang="en-US" sz="2000">
            <a:solidFill>
              <a:srgbClr val="0000CC"/>
            </a:solidFill>
          </a:endParaRPr>
        </a:p>
      </dgm:t>
    </dgm:pt>
    <dgm:pt modelId="{A008DE89-0AAD-47C1-BC57-EA394B4290D4}" type="parTrans" cxnId="{C6BC745C-6AB4-4125-970B-B3026EF516DB}">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t>
        <a:bodyPr/>
        <a:lstStyle/>
        <a:p>
          <a:endParaRPr lang="en-US"/>
        </a:p>
      </dgm:t>
    </dgm:pt>
    <dgm:pt modelId="{84754F6E-E54C-4595-B29B-8595A17106CB}" type="pres">
      <dgm:prSet presAssocID="{BA1500F2-8C63-4C08-8D2C-E64FBD3E964E}" presName="LevelOneTextNode" presStyleLbl="node0" presStyleIdx="0" presStyleCnt="1">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t>
        <a:bodyPr/>
        <a:lstStyle/>
        <a:p>
          <a:endParaRPr lang="en-US"/>
        </a:p>
      </dgm:t>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t>
        <a:bodyPr/>
        <a:lstStyle/>
        <a:p>
          <a:endParaRPr lang="en-US"/>
        </a:p>
      </dgm:t>
    </dgm:pt>
    <dgm:pt modelId="{4DE943C8-D183-4FD0-B688-C05C4A920208}" type="pres">
      <dgm:prSet presAssocID="{A4464011-7ED0-49B6-A71D-65EB6B1953E0}" presName="LevelTwoTextNode" presStyleLbl="node2" presStyleIdx="0" presStyleCnt="2" custLinFactNeighborX="7947" custLinFactNeighborY="-12456">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t>
        <a:bodyPr/>
        <a:lstStyle/>
        <a:p>
          <a:endParaRPr lang="en-US"/>
        </a:p>
      </dgm:t>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t>
        <a:bodyPr/>
        <a:lstStyle/>
        <a:p>
          <a:endParaRPr lang="en-US"/>
        </a:p>
      </dgm:t>
    </dgm:pt>
    <dgm:pt modelId="{90181EC4-52B4-4A59-9CB9-DDDC5BA06967}" type="pres">
      <dgm:prSet presAssocID="{3AAB2C1A-D3A5-4D61-BC5A-218D10864B4A}" presName="LevelTwoTextNode" presStyleLbl="node2" presStyleIdx="1" presStyleCnt="2" custLinFactNeighborX="8812" custLinFactNeighborY="183">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t>
        <a:bodyPr/>
        <a:lstStyle/>
        <a:p>
          <a:endParaRPr lang="en-US"/>
        </a:p>
      </dgm:t>
    </dgm:pt>
  </dgm:ptLst>
  <dgm:cxnLst>
    <dgm:cxn modelId="{B6D71087-9585-4228-94B8-617747B747B7}" type="presOf" srcId="{BA1500F2-8C63-4C08-8D2C-E64FBD3E964E}" destId="{84754F6E-E54C-4595-B29B-8595A17106CB}" srcOrd="0" destOrd="0" presId="urn:microsoft.com/office/officeart/2005/8/layout/hierarchy2"/>
    <dgm:cxn modelId="{2762B7FF-9B71-48DE-92A1-B39905FCF7C2}" type="presOf" srcId="{A4464011-7ED0-49B6-A71D-65EB6B1953E0}" destId="{4DE943C8-D183-4FD0-B688-C05C4A920208}" srcOrd="0" destOrd="0" presId="urn:microsoft.com/office/officeart/2005/8/layout/hierarchy2"/>
    <dgm:cxn modelId="{D09C2A72-7BBE-4B6F-A614-95C442EBD4D4}" type="presOf" srcId="{30A379D6-F099-43D1-A367-B08184FF982B}" destId="{39BC18B7-B030-41DA-A0BA-B42CA2501114}" srcOrd="1" destOrd="0" presId="urn:microsoft.com/office/officeart/2005/8/layout/hierarchy2"/>
    <dgm:cxn modelId="{21562BE2-BFED-4706-AD78-B12DDF91FF0C}" type="presOf" srcId="{7F4DA609-9190-4B59-9903-5E3CD7BF8F16}" destId="{6ED626E5-0E4F-4BAD-BE39-9181A1A41F4A}" srcOrd="0" destOrd="0" presId="urn:microsoft.com/office/officeart/2005/8/layout/hierarchy2"/>
    <dgm:cxn modelId="{760FFC16-1CB7-4DEA-98FB-8A4A9C7F8794}" type="presOf" srcId="{30A379D6-F099-43D1-A367-B08184FF982B}" destId="{945B66C5-1757-45E2-96C2-4DFEB4B5B2B2}" srcOrd="0" destOrd="0" presId="urn:microsoft.com/office/officeart/2005/8/layout/hierarchy2"/>
    <dgm:cxn modelId="{0FFA9FCC-48ED-481B-868E-549CE9549A9E}" type="presOf" srcId="{A008DE89-0AAD-47C1-BC57-EA394B4290D4}" destId="{40317A0F-C872-451F-87C3-C22C37E1B86E}" srcOrd="0" destOrd="0" presId="urn:microsoft.com/office/officeart/2005/8/layout/hierarchy2"/>
    <dgm:cxn modelId="{EFD870D0-3398-47CA-B1F4-55217E894CCD}" type="presOf" srcId="{A008DE89-0AAD-47C1-BC57-EA394B4290D4}" destId="{331BB09D-E2C1-4F1B-BB23-5E51BBCAC06D}" srcOrd="1"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43DDB85F-6ADC-49CE-A103-863A8BC80439}" type="presOf" srcId="{3AAB2C1A-D3A5-4D61-BC5A-218D10864B4A}" destId="{90181EC4-52B4-4A59-9CB9-DDDC5BA06967}" srcOrd="0" destOrd="0" presId="urn:microsoft.com/office/officeart/2005/8/layout/hierarchy2"/>
    <dgm:cxn modelId="{2877B811-FD74-4EE5-B38E-D000A36A5704}" srcId="{7F4DA609-9190-4B59-9903-5E3CD7BF8F16}" destId="{BA1500F2-8C63-4C08-8D2C-E64FBD3E964E}" srcOrd="0" destOrd="0" parTransId="{B14FA5F8-7CED-4102-A090-BEA5265B4026}" sibTransId="{3FCBA8F2-6472-476E-B7CC-E1F39457E22B}"/>
    <dgm:cxn modelId="{C6BC745C-6AB4-4125-970B-B3026EF516DB}" srcId="{BA1500F2-8C63-4C08-8D2C-E64FBD3E964E}" destId="{3AAB2C1A-D3A5-4D61-BC5A-218D10864B4A}" srcOrd="1" destOrd="0" parTransId="{A008DE89-0AAD-47C1-BC57-EA394B4290D4}" sibTransId="{D685C74B-8025-48C5-8FBF-72480B750469}"/>
    <dgm:cxn modelId="{B8A00536-F1BF-480E-B21A-A243F07778DE}" type="presParOf" srcId="{6ED626E5-0E4F-4BAD-BE39-9181A1A41F4A}" destId="{9E10651C-3962-47AD-A809-427E9D9C7D61}" srcOrd="0" destOrd="0" presId="urn:microsoft.com/office/officeart/2005/8/layout/hierarchy2"/>
    <dgm:cxn modelId="{27AF23F3-9DB1-4638-8680-EDBFFF7DB57A}" type="presParOf" srcId="{9E10651C-3962-47AD-A809-427E9D9C7D61}" destId="{84754F6E-E54C-4595-B29B-8595A17106CB}" srcOrd="0" destOrd="0" presId="urn:microsoft.com/office/officeart/2005/8/layout/hierarchy2"/>
    <dgm:cxn modelId="{03C5018C-8A2C-4033-A162-8C60B835E294}" type="presParOf" srcId="{9E10651C-3962-47AD-A809-427E9D9C7D61}" destId="{114FCBDC-3212-4A29-A2DE-6124E9EB2EB7}" srcOrd="1" destOrd="0" presId="urn:microsoft.com/office/officeart/2005/8/layout/hierarchy2"/>
    <dgm:cxn modelId="{1BB6492C-EC3D-4850-94F7-9C804FFCB4CB}" type="presParOf" srcId="{114FCBDC-3212-4A29-A2DE-6124E9EB2EB7}" destId="{945B66C5-1757-45E2-96C2-4DFEB4B5B2B2}" srcOrd="0" destOrd="0" presId="urn:microsoft.com/office/officeart/2005/8/layout/hierarchy2"/>
    <dgm:cxn modelId="{A841362A-6EFA-42D7-A63F-2A18942C0AA8}" type="presParOf" srcId="{945B66C5-1757-45E2-96C2-4DFEB4B5B2B2}" destId="{39BC18B7-B030-41DA-A0BA-B42CA2501114}" srcOrd="0" destOrd="0" presId="urn:microsoft.com/office/officeart/2005/8/layout/hierarchy2"/>
    <dgm:cxn modelId="{09D68148-74DD-4B64-B8F7-8D482FF4EBD7}" type="presParOf" srcId="{114FCBDC-3212-4A29-A2DE-6124E9EB2EB7}" destId="{FF64003E-64C0-4D1D-83EB-9EDAB0772664}" srcOrd="1" destOrd="0" presId="urn:microsoft.com/office/officeart/2005/8/layout/hierarchy2"/>
    <dgm:cxn modelId="{71FE7D42-2F55-4778-93A4-8B7A7BB95310}" type="presParOf" srcId="{FF64003E-64C0-4D1D-83EB-9EDAB0772664}" destId="{4DE943C8-D183-4FD0-B688-C05C4A920208}" srcOrd="0" destOrd="0" presId="urn:microsoft.com/office/officeart/2005/8/layout/hierarchy2"/>
    <dgm:cxn modelId="{70C3060D-4F1E-4C62-A2B3-83125A612C04}" type="presParOf" srcId="{FF64003E-64C0-4D1D-83EB-9EDAB0772664}" destId="{95B17844-884A-4837-AAA2-83F5E16D273E}" srcOrd="1" destOrd="0" presId="urn:microsoft.com/office/officeart/2005/8/layout/hierarchy2"/>
    <dgm:cxn modelId="{45D9B838-B829-413B-8F45-DDB083DB0C5E}" type="presParOf" srcId="{114FCBDC-3212-4A29-A2DE-6124E9EB2EB7}" destId="{40317A0F-C872-451F-87C3-C22C37E1B86E}" srcOrd="2" destOrd="0" presId="urn:microsoft.com/office/officeart/2005/8/layout/hierarchy2"/>
    <dgm:cxn modelId="{4A38E908-99E1-416E-B283-2828EF24CBC4}" type="presParOf" srcId="{40317A0F-C872-451F-87C3-C22C37E1B86E}" destId="{331BB09D-E2C1-4F1B-BB23-5E51BBCAC06D}" srcOrd="0" destOrd="0" presId="urn:microsoft.com/office/officeart/2005/8/layout/hierarchy2"/>
    <dgm:cxn modelId="{92F70021-3215-4E04-884A-F07C9A8A867B}" type="presParOf" srcId="{114FCBDC-3212-4A29-A2DE-6124E9EB2EB7}" destId="{058A9B05-5FBA-4C07-B76A-A70FD0DF9568}" srcOrd="3" destOrd="0" presId="urn:microsoft.com/office/officeart/2005/8/layout/hierarchy2"/>
    <dgm:cxn modelId="{A6E28F8D-3CD6-4DF6-A57E-777641729C74}" type="presParOf" srcId="{058A9B05-5FBA-4C07-B76A-A70FD0DF9568}" destId="{90181EC4-52B4-4A59-9CB9-DDDC5BA06967}" srcOrd="0" destOrd="0" presId="urn:microsoft.com/office/officeart/2005/8/layout/hierarchy2"/>
    <dgm:cxn modelId="{D63B280B-351E-4E65-95D1-2AA62CF1685C}"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9AF27F-AFBA-4B19-A906-808B5FC6CCD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7A8C892-F4AE-4B2E-A8DA-7AAF8AC175C2}">
      <dgm:prSet phldrT="[Text]"/>
      <dgm:spPr/>
      <dgm:t>
        <a:bodyPr/>
        <a:lstStyle/>
        <a:p>
          <a:r>
            <a:rPr lang="en-US" smtClean="0"/>
            <a:t>Sử dụng kết quả đánh giá sự phù hợp của tổ chức đánh giá sự phù hợp nước ngoài</a:t>
          </a:r>
          <a:endParaRPr lang="en-US"/>
        </a:p>
      </dgm:t>
    </dgm:pt>
    <dgm:pt modelId="{0AB17AD2-D96C-4DA5-A95C-CD45A4E52C11}" type="parTrans" cxnId="{EA24454E-2FB1-44C7-BBFC-3C6136EBAA4E}">
      <dgm:prSet/>
      <dgm:spPr/>
      <dgm:t>
        <a:bodyPr/>
        <a:lstStyle/>
        <a:p>
          <a:endParaRPr lang="en-US"/>
        </a:p>
      </dgm:t>
    </dgm:pt>
    <dgm:pt modelId="{1FDE477E-9675-43C2-946E-89E02699853B}" type="sibTrans" cxnId="{EA24454E-2FB1-44C7-BBFC-3C6136EBAA4E}">
      <dgm:prSet/>
      <dgm:spPr/>
      <dgm:t>
        <a:bodyPr/>
        <a:lstStyle/>
        <a:p>
          <a:endParaRPr lang="en-US"/>
        </a:p>
      </dgm:t>
    </dgm:pt>
    <dgm:pt modelId="{8DE7D690-E55D-46E9-9825-D2354B042793}">
      <dgm:prSet phldrT="[Text]"/>
      <dgm:spPr/>
      <dgm:t>
        <a:bodyPr/>
        <a:lstStyle/>
        <a:p>
          <a:r>
            <a:rPr lang="en-US" smtClean="0"/>
            <a:t>Được thừa nhận</a:t>
          </a:r>
          <a:endParaRPr lang="en-US"/>
        </a:p>
      </dgm:t>
    </dgm:pt>
    <dgm:pt modelId="{CD0AF3E5-61CC-480B-AA67-DCFB6CBC4082}" type="parTrans" cxnId="{5ABC7CF0-E040-4E32-90E6-94F9DDE58FE0}">
      <dgm:prSet/>
      <dgm:spPr/>
      <dgm:t>
        <a:bodyPr/>
        <a:lstStyle/>
        <a:p>
          <a:endParaRPr lang="en-US"/>
        </a:p>
      </dgm:t>
    </dgm:pt>
    <dgm:pt modelId="{02A43CCA-295F-4D81-A989-B7D39072A680}" type="sibTrans" cxnId="{5ABC7CF0-E040-4E32-90E6-94F9DDE58FE0}">
      <dgm:prSet/>
      <dgm:spPr/>
      <dgm:t>
        <a:bodyPr/>
        <a:lstStyle/>
        <a:p>
          <a:endParaRPr lang="en-US"/>
        </a:p>
      </dgm:t>
    </dgm:pt>
    <dgm:pt modelId="{73742381-C440-4459-88C2-B43A22F0C8ED}">
      <dgm:prSet phldrT="[Text]"/>
      <dgm:spPr/>
      <dgm:t>
        <a:bodyPr/>
        <a:lstStyle/>
        <a:p>
          <a:r>
            <a:rPr lang="en-US" smtClean="0"/>
            <a:t>Được chỉ định</a:t>
          </a:r>
          <a:endParaRPr lang="en-US"/>
        </a:p>
      </dgm:t>
    </dgm:pt>
    <dgm:pt modelId="{52899474-513D-45D9-A65E-6D9F155816F3}" type="parTrans" cxnId="{3869C1AE-CB83-422D-BBB0-36E6F6406731}">
      <dgm:prSet/>
      <dgm:spPr/>
      <dgm:t>
        <a:bodyPr/>
        <a:lstStyle/>
        <a:p>
          <a:endParaRPr lang="en-US"/>
        </a:p>
      </dgm:t>
    </dgm:pt>
    <dgm:pt modelId="{12B6FAC6-89CC-4F54-B32E-93B736550C78}" type="sibTrans" cxnId="{3869C1AE-CB83-422D-BBB0-36E6F6406731}">
      <dgm:prSet/>
      <dgm:spPr/>
      <dgm:t>
        <a:bodyPr/>
        <a:lstStyle/>
        <a:p>
          <a:endParaRPr lang="en-US"/>
        </a:p>
      </dgm:t>
    </dgm:pt>
    <dgm:pt modelId="{A34E265F-8313-430F-911F-4EA827D75AA4}" type="pres">
      <dgm:prSet presAssocID="{949AF27F-AFBA-4B19-A906-808B5FC6CCD5}" presName="hierChild1" presStyleCnt="0">
        <dgm:presLayoutVars>
          <dgm:orgChart val="1"/>
          <dgm:chPref val="1"/>
          <dgm:dir/>
          <dgm:animOne val="branch"/>
          <dgm:animLvl val="lvl"/>
          <dgm:resizeHandles/>
        </dgm:presLayoutVars>
      </dgm:prSet>
      <dgm:spPr/>
      <dgm:t>
        <a:bodyPr/>
        <a:lstStyle/>
        <a:p>
          <a:endParaRPr lang="en-US"/>
        </a:p>
      </dgm:t>
    </dgm:pt>
    <dgm:pt modelId="{747231EC-F8B1-4EBF-87DA-DAF3D552C405}" type="pres">
      <dgm:prSet presAssocID="{B7A8C892-F4AE-4B2E-A8DA-7AAF8AC175C2}" presName="hierRoot1" presStyleCnt="0">
        <dgm:presLayoutVars>
          <dgm:hierBranch val="init"/>
        </dgm:presLayoutVars>
      </dgm:prSet>
      <dgm:spPr/>
    </dgm:pt>
    <dgm:pt modelId="{F8DCBA9E-4C8D-44A7-A7C5-518D6F2FFFAF}" type="pres">
      <dgm:prSet presAssocID="{B7A8C892-F4AE-4B2E-A8DA-7AAF8AC175C2}" presName="rootComposite1" presStyleCnt="0"/>
      <dgm:spPr/>
    </dgm:pt>
    <dgm:pt modelId="{74938F77-3D6A-4960-A9B4-D02827C36800}" type="pres">
      <dgm:prSet presAssocID="{B7A8C892-F4AE-4B2E-A8DA-7AAF8AC175C2}" presName="rootText1" presStyleLbl="node0" presStyleIdx="0" presStyleCnt="1" custScaleX="122493">
        <dgm:presLayoutVars>
          <dgm:chPref val="3"/>
        </dgm:presLayoutVars>
      </dgm:prSet>
      <dgm:spPr/>
      <dgm:t>
        <a:bodyPr/>
        <a:lstStyle/>
        <a:p>
          <a:endParaRPr lang="en-US"/>
        </a:p>
      </dgm:t>
    </dgm:pt>
    <dgm:pt modelId="{131DEF61-DCA6-407D-A19D-EBCDEBC13CD2}" type="pres">
      <dgm:prSet presAssocID="{B7A8C892-F4AE-4B2E-A8DA-7AAF8AC175C2}" presName="rootConnector1" presStyleLbl="node1" presStyleIdx="0" presStyleCnt="0"/>
      <dgm:spPr/>
      <dgm:t>
        <a:bodyPr/>
        <a:lstStyle/>
        <a:p>
          <a:endParaRPr lang="en-US"/>
        </a:p>
      </dgm:t>
    </dgm:pt>
    <dgm:pt modelId="{69FEA881-E497-47D8-BC2E-C1D2F018EEE0}" type="pres">
      <dgm:prSet presAssocID="{B7A8C892-F4AE-4B2E-A8DA-7AAF8AC175C2}" presName="hierChild2" presStyleCnt="0"/>
      <dgm:spPr/>
    </dgm:pt>
    <dgm:pt modelId="{4FDF7591-5313-476E-8C79-E27ECE70CC5C}" type="pres">
      <dgm:prSet presAssocID="{CD0AF3E5-61CC-480B-AA67-DCFB6CBC4082}" presName="Name37" presStyleLbl="parChTrans1D2" presStyleIdx="0" presStyleCnt="2"/>
      <dgm:spPr/>
      <dgm:t>
        <a:bodyPr/>
        <a:lstStyle/>
        <a:p>
          <a:endParaRPr lang="en-US"/>
        </a:p>
      </dgm:t>
    </dgm:pt>
    <dgm:pt modelId="{5707A592-9F92-4B0A-89CA-B21C7A83D742}" type="pres">
      <dgm:prSet presAssocID="{8DE7D690-E55D-46E9-9825-D2354B042793}" presName="hierRoot2" presStyleCnt="0">
        <dgm:presLayoutVars>
          <dgm:hierBranch val="init"/>
        </dgm:presLayoutVars>
      </dgm:prSet>
      <dgm:spPr/>
    </dgm:pt>
    <dgm:pt modelId="{404BCF6D-3504-48D9-B3DF-A9BC481F7853}" type="pres">
      <dgm:prSet presAssocID="{8DE7D690-E55D-46E9-9825-D2354B042793}" presName="rootComposite" presStyleCnt="0"/>
      <dgm:spPr/>
    </dgm:pt>
    <dgm:pt modelId="{A4B20CB0-DB1A-4E04-99DB-9AD374D77265}" type="pres">
      <dgm:prSet presAssocID="{8DE7D690-E55D-46E9-9825-D2354B042793}" presName="rootText" presStyleLbl="node2" presStyleIdx="0" presStyleCnt="2" custScaleX="56812">
        <dgm:presLayoutVars>
          <dgm:chPref val="3"/>
        </dgm:presLayoutVars>
      </dgm:prSet>
      <dgm:spPr/>
      <dgm:t>
        <a:bodyPr/>
        <a:lstStyle/>
        <a:p>
          <a:endParaRPr lang="en-US"/>
        </a:p>
      </dgm:t>
    </dgm:pt>
    <dgm:pt modelId="{5F3A4F45-DC1E-4BEF-8E7A-601FF33F9A6C}" type="pres">
      <dgm:prSet presAssocID="{8DE7D690-E55D-46E9-9825-D2354B042793}" presName="rootConnector" presStyleLbl="node2" presStyleIdx="0" presStyleCnt="2"/>
      <dgm:spPr/>
      <dgm:t>
        <a:bodyPr/>
        <a:lstStyle/>
        <a:p>
          <a:endParaRPr lang="en-US"/>
        </a:p>
      </dgm:t>
    </dgm:pt>
    <dgm:pt modelId="{9EA17D2B-71C3-4004-9D01-6581027FA3F1}" type="pres">
      <dgm:prSet presAssocID="{8DE7D690-E55D-46E9-9825-D2354B042793}" presName="hierChild4" presStyleCnt="0"/>
      <dgm:spPr/>
    </dgm:pt>
    <dgm:pt modelId="{A7A0D711-F5AD-4E18-B951-9650A37A69F0}" type="pres">
      <dgm:prSet presAssocID="{8DE7D690-E55D-46E9-9825-D2354B042793}" presName="hierChild5" presStyleCnt="0"/>
      <dgm:spPr/>
    </dgm:pt>
    <dgm:pt modelId="{0E2C8948-F31D-44CE-98D7-D01CA67CB7EA}" type="pres">
      <dgm:prSet presAssocID="{52899474-513D-45D9-A65E-6D9F155816F3}" presName="Name37" presStyleLbl="parChTrans1D2" presStyleIdx="1" presStyleCnt="2"/>
      <dgm:spPr/>
      <dgm:t>
        <a:bodyPr/>
        <a:lstStyle/>
        <a:p>
          <a:endParaRPr lang="en-US"/>
        </a:p>
      </dgm:t>
    </dgm:pt>
    <dgm:pt modelId="{AEFC517B-CB94-4D84-B844-5F9E482AF89E}" type="pres">
      <dgm:prSet presAssocID="{73742381-C440-4459-88C2-B43A22F0C8ED}" presName="hierRoot2" presStyleCnt="0">
        <dgm:presLayoutVars>
          <dgm:hierBranch val="init"/>
        </dgm:presLayoutVars>
      </dgm:prSet>
      <dgm:spPr/>
    </dgm:pt>
    <dgm:pt modelId="{6FFBEAA1-DEE5-46C2-9AE9-AA9B134EB61D}" type="pres">
      <dgm:prSet presAssocID="{73742381-C440-4459-88C2-B43A22F0C8ED}" presName="rootComposite" presStyleCnt="0"/>
      <dgm:spPr/>
    </dgm:pt>
    <dgm:pt modelId="{7E2EB5CF-CA76-484C-AABD-B3E97FD16679}" type="pres">
      <dgm:prSet presAssocID="{73742381-C440-4459-88C2-B43A22F0C8ED}" presName="rootText" presStyleLbl="node2" presStyleIdx="1" presStyleCnt="2" custScaleX="52584">
        <dgm:presLayoutVars>
          <dgm:chPref val="3"/>
        </dgm:presLayoutVars>
      </dgm:prSet>
      <dgm:spPr/>
      <dgm:t>
        <a:bodyPr/>
        <a:lstStyle/>
        <a:p>
          <a:endParaRPr lang="en-US"/>
        </a:p>
      </dgm:t>
    </dgm:pt>
    <dgm:pt modelId="{2356D71E-9D73-4BF0-911D-7AE1941850BD}" type="pres">
      <dgm:prSet presAssocID="{73742381-C440-4459-88C2-B43A22F0C8ED}" presName="rootConnector" presStyleLbl="node2" presStyleIdx="1" presStyleCnt="2"/>
      <dgm:spPr/>
      <dgm:t>
        <a:bodyPr/>
        <a:lstStyle/>
        <a:p>
          <a:endParaRPr lang="en-US"/>
        </a:p>
      </dgm:t>
    </dgm:pt>
    <dgm:pt modelId="{28CF08D8-3F54-4038-A51E-91518B2566D4}" type="pres">
      <dgm:prSet presAssocID="{73742381-C440-4459-88C2-B43A22F0C8ED}" presName="hierChild4" presStyleCnt="0"/>
      <dgm:spPr/>
    </dgm:pt>
    <dgm:pt modelId="{F030E09B-722E-4BA6-A345-91952A2E066E}" type="pres">
      <dgm:prSet presAssocID="{73742381-C440-4459-88C2-B43A22F0C8ED}" presName="hierChild5" presStyleCnt="0"/>
      <dgm:spPr/>
    </dgm:pt>
    <dgm:pt modelId="{59D95CB3-359F-483C-9B45-D4BD34E36801}" type="pres">
      <dgm:prSet presAssocID="{B7A8C892-F4AE-4B2E-A8DA-7AAF8AC175C2}" presName="hierChild3" presStyleCnt="0"/>
      <dgm:spPr/>
    </dgm:pt>
  </dgm:ptLst>
  <dgm:cxnLst>
    <dgm:cxn modelId="{D4710CEC-63B9-45E2-894C-5AD01DED0048}" type="presOf" srcId="{52899474-513D-45D9-A65E-6D9F155816F3}" destId="{0E2C8948-F31D-44CE-98D7-D01CA67CB7EA}" srcOrd="0" destOrd="0" presId="urn:microsoft.com/office/officeart/2005/8/layout/orgChart1"/>
    <dgm:cxn modelId="{721F9AC8-AD5A-4A46-8942-F9596F6E5DA3}" type="presOf" srcId="{CD0AF3E5-61CC-480B-AA67-DCFB6CBC4082}" destId="{4FDF7591-5313-476E-8C79-E27ECE70CC5C}" srcOrd="0" destOrd="0" presId="urn:microsoft.com/office/officeart/2005/8/layout/orgChart1"/>
    <dgm:cxn modelId="{B81689F7-489A-49FD-99EE-E01A43731C82}" type="presOf" srcId="{73742381-C440-4459-88C2-B43A22F0C8ED}" destId="{2356D71E-9D73-4BF0-911D-7AE1941850BD}" srcOrd="1" destOrd="0" presId="urn:microsoft.com/office/officeart/2005/8/layout/orgChart1"/>
    <dgm:cxn modelId="{46B57A87-78B0-4B42-A5E6-38B0402F215E}" type="presOf" srcId="{8DE7D690-E55D-46E9-9825-D2354B042793}" destId="{5F3A4F45-DC1E-4BEF-8E7A-601FF33F9A6C}" srcOrd="1" destOrd="0" presId="urn:microsoft.com/office/officeart/2005/8/layout/orgChart1"/>
    <dgm:cxn modelId="{B4CCF409-1322-4C08-BB07-BD4ECE267F0C}" type="presOf" srcId="{B7A8C892-F4AE-4B2E-A8DA-7AAF8AC175C2}" destId="{74938F77-3D6A-4960-A9B4-D02827C36800}" srcOrd="0" destOrd="0" presId="urn:microsoft.com/office/officeart/2005/8/layout/orgChart1"/>
    <dgm:cxn modelId="{F43D5FC3-738E-4FA9-A8FC-A87A72D294C0}" type="presOf" srcId="{949AF27F-AFBA-4B19-A906-808B5FC6CCD5}" destId="{A34E265F-8313-430F-911F-4EA827D75AA4}" srcOrd="0" destOrd="0" presId="urn:microsoft.com/office/officeart/2005/8/layout/orgChart1"/>
    <dgm:cxn modelId="{EA24454E-2FB1-44C7-BBFC-3C6136EBAA4E}" srcId="{949AF27F-AFBA-4B19-A906-808B5FC6CCD5}" destId="{B7A8C892-F4AE-4B2E-A8DA-7AAF8AC175C2}" srcOrd="0" destOrd="0" parTransId="{0AB17AD2-D96C-4DA5-A95C-CD45A4E52C11}" sibTransId="{1FDE477E-9675-43C2-946E-89E02699853B}"/>
    <dgm:cxn modelId="{3869C1AE-CB83-422D-BBB0-36E6F6406731}" srcId="{B7A8C892-F4AE-4B2E-A8DA-7AAF8AC175C2}" destId="{73742381-C440-4459-88C2-B43A22F0C8ED}" srcOrd="1" destOrd="0" parTransId="{52899474-513D-45D9-A65E-6D9F155816F3}" sibTransId="{12B6FAC6-89CC-4F54-B32E-93B736550C78}"/>
    <dgm:cxn modelId="{5ABC7CF0-E040-4E32-90E6-94F9DDE58FE0}" srcId="{B7A8C892-F4AE-4B2E-A8DA-7AAF8AC175C2}" destId="{8DE7D690-E55D-46E9-9825-D2354B042793}" srcOrd="0" destOrd="0" parTransId="{CD0AF3E5-61CC-480B-AA67-DCFB6CBC4082}" sibTransId="{02A43CCA-295F-4D81-A989-B7D39072A680}"/>
    <dgm:cxn modelId="{86E26AF4-5ACB-4BA4-9C8C-17F8ED453121}" type="presOf" srcId="{8DE7D690-E55D-46E9-9825-D2354B042793}" destId="{A4B20CB0-DB1A-4E04-99DB-9AD374D77265}" srcOrd="0" destOrd="0" presId="urn:microsoft.com/office/officeart/2005/8/layout/orgChart1"/>
    <dgm:cxn modelId="{51485002-190F-489F-A702-6DEA2C067021}" type="presOf" srcId="{B7A8C892-F4AE-4B2E-A8DA-7AAF8AC175C2}" destId="{131DEF61-DCA6-407D-A19D-EBCDEBC13CD2}" srcOrd="1" destOrd="0" presId="urn:microsoft.com/office/officeart/2005/8/layout/orgChart1"/>
    <dgm:cxn modelId="{E912A691-38E5-462F-A0C8-75277A41BBFF}" type="presOf" srcId="{73742381-C440-4459-88C2-B43A22F0C8ED}" destId="{7E2EB5CF-CA76-484C-AABD-B3E97FD16679}" srcOrd="0" destOrd="0" presId="urn:microsoft.com/office/officeart/2005/8/layout/orgChart1"/>
    <dgm:cxn modelId="{CBE54E42-0EF0-4209-BC64-CDF26EA1538B}" type="presParOf" srcId="{A34E265F-8313-430F-911F-4EA827D75AA4}" destId="{747231EC-F8B1-4EBF-87DA-DAF3D552C405}" srcOrd="0" destOrd="0" presId="urn:microsoft.com/office/officeart/2005/8/layout/orgChart1"/>
    <dgm:cxn modelId="{6C6C7445-FBB6-44B9-ACFF-991FA8092F1B}" type="presParOf" srcId="{747231EC-F8B1-4EBF-87DA-DAF3D552C405}" destId="{F8DCBA9E-4C8D-44A7-A7C5-518D6F2FFFAF}" srcOrd="0" destOrd="0" presId="urn:microsoft.com/office/officeart/2005/8/layout/orgChart1"/>
    <dgm:cxn modelId="{22521EFC-E1EB-48E3-8B93-EE9D4BEC1082}" type="presParOf" srcId="{F8DCBA9E-4C8D-44A7-A7C5-518D6F2FFFAF}" destId="{74938F77-3D6A-4960-A9B4-D02827C36800}" srcOrd="0" destOrd="0" presId="urn:microsoft.com/office/officeart/2005/8/layout/orgChart1"/>
    <dgm:cxn modelId="{9A25D221-091A-43A5-A462-02682624F780}" type="presParOf" srcId="{F8DCBA9E-4C8D-44A7-A7C5-518D6F2FFFAF}" destId="{131DEF61-DCA6-407D-A19D-EBCDEBC13CD2}" srcOrd="1" destOrd="0" presId="urn:microsoft.com/office/officeart/2005/8/layout/orgChart1"/>
    <dgm:cxn modelId="{2CFE1E54-3D41-4D30-A484-69FB6084587A}" type="presParOf" srcId="{747231EC-F8B1-4EBF-87DA-DAF3D552C405}" destId="{69FEA881-E497-47D8-BC2E-C1D2F018EEE0}" srcOrd="1" destOrd="0" presId="urn:microsoft.com/office/officeart/2005/8/layout/orgChart1"/>
    <dgm:cxn modelId="{A1225B65-BCD5-40DD-9575-69EE570FC3A9}" type="presParOf" srcId="{69FEA881-E497-47D8-BC2E-C1D2F018EEE0}" destId="{4FDF7591-5313-476E-8C79-E27ECE70CC5C}" srcOrd="0" destOrd="0" presId="urn:microsoft.com/office/officeart/2005/8/layout/orgChart1"/>
    <dgm:cxn modelId="{7CB2D0A4-5369-4DBA-969C-A38A4AB044FF}" type="presParOf" srcId="{69FEA881-E497-47D8-BC2E-C1D2F018EEE0}" destId="{5707A592-9F92-4B0A-89CA-B21C7A83D742}" srcOrd="1" destOrd="0" presId="urn:microsoft.com/office/officeart/2005/8/layout/orgChart1"/>
    <dgm:cxn modelId="{0F4F84D5-83B8-44A2-9202-EDE66DB6C5EE}" type="presParOf" srcId="{5707A592-9F92-4B0A-89CA-B21C7A83D742}" destId="{404BCF6D-3504-48D9-B3DF-A9BC481F7853}" srcOrd="0" destOrd="0" presId="urn:microsoft.com/office/officeart/2005/8/layout/orgChart1"/>
    <dgm:cxn modelId="{8047277E-5D49-404F-BEF2-3408D11CB66A}" type="presParOf" srcId="{404BCF6D-3504-48D9-B3DF-A9BC481F7853}" destId="{A4B20CB0-DB1A-4E04-99DB-9AD374D77265}" srcOrd="0" destOrd="0" presId="urn:microsoft.com/office/officeart/2005/8/layout/orgChart1"/>
    <dgm:cxn modelId="{52A0DDAA-8983-4E8A-B48F-3667E980292B}" type="presParOf" srcId="{404BCF6D-3504-48D9-B3DF-A9BC481F7853}" destId="{5F3A4F45-DC1E-4BEF-8E7A-601FF33F9A6C}" srcOrd="1" destOrd="0" presId="urn:microsoft.com/office/officeart/2005/8/layout/orgChart1"/>
    <dgm:cxn modelId="{1C623836-0802-49D4-88C2-C6F2DB3D9071}" type="presParOf" srcId="{5707A592-9F92-4B0A-89CA-B21C7A83D742}" destId="{9EA17D2B-71C3-4004-9D01-6581027FA3F1}" srcOrd="1" destOrd="0" presId="urn:microsoft.com/office/officeart/2005/8/layout/orgChart1"/>
    <dgm:cxn modelId="{E8596DA6-67D5-4F00-8525-6F3EE2385AF0}" type="presParOf" srcId="{5707A592-9F92-4B0A-89CA-B21C7A83D742}" destId="{A7A0D711-F5AD-4E18-B951-9650A37A69F0}" srcOrd="2" destOrd="0" presId="urn:microsoft.com/office/officeart/2005/8/layout/orgChart1"/>
    <dgm:cxn modelId="{6FC3034F-9DA4-4528-9998-7D356E84699D}" type="presParOf" srcId="{69FEA881-E497-47D8-BC2E-C1D2F018EEE0}" destId="{0E2C8948-F31D-44CE-98D7-D01CA67CB7EA}" srcOrd="2" destOrd="0" presId="urn:microsoft.com/office/officeart/2005/8/layout/orgChart1"/>
    <dgm:cxn modelId="{C3897301-3828-4ED4-8FDB-8DB52E1AC1D9}" type="presParOf" srcId="{69FEA881-E497-47D8-BC2E-C1D2F018EEE0}" destId="{AEFC517B-CB94-4D84-B844-5F9E482AF89E}" srcOrd="3" destOrd="0" presId="urn:microsoft.com/office/officeart/2005/8/layout/orgChart1"/>
    <dgm:cxn modelId="{545C9CE9-1607-4464-AFDF-BE71CFDA7D49}" type="presParOf" srcId="{AEFC517B-CB94-4D84-B844-5F9E482AF89E}" destId="{6FFBEAA1-DEE5-46C2-9AE9-AA9B134EB61D}" srcOrd="0" destOrd="0" presId="urn:microsoft.com/office/officeart/2005/8/layout/orgChart1"/>
    <dgm:cxn modelId="{C2CDE3A9-6DBE-454A-948C-3ACD11DE2AFE}" type="presParOf" srcId="{6FFBEAA1-DEE5-46C2-9AE9-AA9B134EB61D}" destId="{7E2EB5CF-CA76-484C-AABD-B3E97FD16679}" srcOrd="0" destOrd="0" presId="urn:microsoft.com/office/officeart/2005/8/layout/orgChart1"/>
    <dgm:cxn modelId="{446771B0-B1AE-42B2-904C-1C2E187F3780}" type="presParOf" srcId="{6FFBEAA1-DEE5-46C2-9AE9-AA9B134EB61D}" destId="{2356D71E-9D73-4BF0-911D-7AE1941850BD}" srcOrd="1" destOrd="0" presId="urn:microsoft.com/office/officeart/2005/8/layout/orgChart1"/>
    <dgm:cxn modelId="{6D45F3B8-AA56-4602-90A6-328F8C35370F}" type="presParOf" srcId="{AEFC517B-CB94-4D84-B844-5F9E482AF89E}" destId="{28CF08D8-3F54-4038-A51E-91518B2566D4}" srcOrd="1" destOrd="0" presId="urn:microsoft.com/office/officeart/2005/8/layout/orgChart1"/>
    <dgm:cxn modelId="{2255151B-F9ED-4C3A-B924-12867054E60E}" type="presParOf" srcId="{AEFC517B-CB94-4D84-B844-5F9E482AF89E}" destId="{F030E09B-722E-4BA6-A345-91952A2E066E}" srcOrd="2" destOrd="0" presId="urn:microsoft.com/office/officeart/2005/8/layout/orgChart1"/>
    <dgm:cxn modelId="{85832AF5-3C36-4291-A8C2-AF88BD0A0DAB}" type="presParOf" srcId="{747231EC-F8B1-4EBF-87DA-DAF3D552C405}" destId="{59D95CB3-359F-483C-9B45-D4BD34E3680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4DA609-9190-4B59-9903-5E3CD7BF8F1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A1500F2-8C63-4C08-8D2C-E64FBD3E964E}">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2000" smtClean="0"/>
            <a:t>1. Hồ sơ không đầy đủ</a:t>
          </a:r>
          <a:endParaRPr lang="en-US" sz="2000"/>
        </a:p>
      </dgm:t>
    </dgm:pt>
    <dgm:pt modelId="{B14FA5F8-7CED-4102-A090-BEA5265B4026}" type="parTrans" cxnId="{2877B811-FD74-4EE5-B38E-D000A36A5704}">
      <dgm:prSet/>
      <dgm:spPr/>
      <dgm:t>
        <a:bodyPr/>
        <a:lstStyle/>
        <a:p>
          <a:endParaRPr lang="en-US"/>
        </a:p>
      </dgm:t>
    </dgm:pt>
    <dgm:pt modelId="{3FCBA8F2-6472-476E-B7CC-E1F39457E22B}" type="sibTrans" cxnId="{2877B811-FD74-4EE5-B38E-D000A36A5704}">
      <dgm:prSet/>
      <dgm:spPr/>
      <dgm:t>
        <a:bodyPr/>
        <a:lstStyle/>
        <a:p>
          <a:endParaRPr lang="en-US"/>
        </a:p>
      </dgm:t>
    </dgm:pt>
    <dgm:pt modelId="{A4464011-7ED0-49B6-A71D-65EB6B1953E0}">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dirty="0" smtClean="0"/>
            <a:t>DN </a:t>
          </a:r>
          <a:r>
            <a:rPr lang="en-US" sz="2000" dirty="0" err="1" smtClean="0"/>
            <a:t>bổ</a:t>
          </a:r>
          <a:r>
            <a:rPr lang="en-US" sz="2000" dirty="0" smtClean="0"/>
            <a:t> sung </a:t>
          </a:r>
          <a:r>
            <a:rPr lang="en-US" sz="2000" dirty="0" err="1" smtClean="0"/>
            <a:t>trong</a:t>
          </a:r>
          <a:r>
            <a:rPr lang="en-US" sz="2000" dirty="0" smtClean="0"/>
            <a:t> 15 </a:t>
          </a:r>
          <a:r>
            <a:rPr lang="en-US" sz="2000" dirty="0" err="1" smtClean="0"/>
            <a:t>ngày</a:t>
          </a:r>
          <a:endParaRPr lang="en-US" sz="2000" dirty="0"/>
        </a:p>
      </dgm:t>
    </dgm:pt>
    <dgm:pt modelId="{30A379D6-F099-43D1-A367-B08184FF982B}" type="parTrans" cxnId="{2F083320-98EC-482B-B530-227BA6D7D734}">
      <dgm:prSet/>
      <dgm:spPr/>
      <dgm:t>
        <a:bodyPr/>
        <a:lstStyle/>
        <a:p>
          <a:endParaRPr lang="en-US"/>
        </a:p>
      </dgm:t>
    </dgm:pt>
    <dgm:pt modelId="{AE9B482C-3FE9-40B9-B487-06C6F742FD20}" type="sibTrans" cxnId="{2F083320-98EC-482B-B530-227BA6D7D734}">
      <dgm:prSet/>
      <dgm:spPr/>
      <dgm:t>
        <a:bodyPr/>
        <a:lstStyle/>
        <a:p>
          <a:endParaRPr lang="en-US"/>
        </a:p>
      </dgm:t>
    </dgm:pt>
    <dgm:pt modelId="{3AAB2C1A-D3A5-4D61-BC5A-218D10864B4A}">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smtClean="0"/>
            <a:t>Chi cục hủy bỏ hồ sơ sau 15 ngày nếu không nhận đầy đủ hồ sơ</a:t>
          </a:r>
          <a:endParaRPr lang="en-US" sz="2000"/>
        </a:p>
      </dgm:t>
    </dgm:pt>
    <dgm:pt modelId="{A008DE89-0AAD-47C1-BC57-EA394B4290D4}" type="parTrans" cxnId="{C6BC745C-6AB4-4125-970B-B3026EF516DB}">
      <dgm:prSet/>
      <dgm:spPr/>
      <dgm:t>
        <a:bodyPr/>
        <a:lstStyle/>
        <a:p>
          <a:endParaRPr lang="en-US"/>
        </a:p>
      </dgm:t>
    </dgm:pt>
    <dgm:pt modelId="{D685C74B-8025-48C5-8FBF-72480B750469}" type="sibTrans" cxnId="{C6BC745C-6AB4-4125-970B-B3026EF516DB}">
      <dgm:prSet/>
      <dgm:spPr/>
      <dgm:t>
        <a:bodyPr/>
        <a:lstStyle/>
        <a:p>
          <a:endParaRPr lang="en-US"/>
        </a:p>
      </dgm:t>
    </dgm:pt>
    <dgm:pt modelId="{6ED626E5-0E4F-4BAD-BE39-9181A1A41F4A}" type="pres">
      <dgm:prSet presAssocID="{7F4DA609-9190-4B59-9903-5E3CD7BF8F16}" presName="diagram" presStyleCnt="0">
        <dgm:presLayoutVars>
          <dgm:chPref val="1"/>
          <dgm:dir/>
          <dgm:animOne val="branch"/>
          <dgm:animLvl val="lvl"/>
          <dgm:resizeHandles val="exact"/>
        </dgm:presLayoutVars>
      </dgm:prSet>
      <dgm:spPr/>
      <dgm:t>
        <a:bodyPr/>
        <a:lstStyle/>
        <a:p>
          <a:endParaRPr lang="en-US"/>
        </a:p>
      </dgm:t>
    </dgm:pt>
    <dgm:pt modelId="{9E10651C-3962-47AD-A809-427E9D9C7D61}" type="pres">
      <dgm:prSet presAssocID="{BA1500F2-8C63-4C08-8D2C-E64FBD3E964E}" presName="root1" presStyleCnt="0"/>
      <dgm:spPr/>
    </dgm:pt>
    <dgm:pt modelId="{84754F6E-E54C-4595-B29B-8595A17106CB}" type="pres">
      <dgm:prSet presAssocID="{BA1500F2-8C63-4C08-8D2C-E64FBD3E964E}" presName="LevelOneTextNode" presStyleLbl="node0" presStyleIdx="0" presStyleCnt="1" custScaleY="55470" custLinFactNeighborX="-353" custLinFactNeighborY="-16749">
        <dgm:presLayoutVars>
          <dgm:chPref val="3"/>
        </dgm:presLayoutVars>
      </dgm:prSet>
      <dgm:spPr/>
      <dgm:t>
        <a:bodyPr/>
        <a:lstStyle/>
        <a:p>
          <a:endParaRPr lang="en-US"/>
        </a:p>
      </dgm:t>
    </dgm:pt>
    <dgm:pt modelId="{114FCBDC-3212-4A29-A2DE-6124E9EB2EB7}" type="pres">
      <dgm:prSet presAssocID="{BA1500F2-8C63-4C08-8D2C-E64FBD3E964E}" presName="level2hierChild" presStyleCnt="0"/>
      <dgm:spPr/>
    </dgm:pt>
    <dgm:pt modelId="{945B66C5-1757-45E2-96C2-4DFEB4B5B2B2}" type="pres">
      <dgm:prSet presAssocID="{30A379D6-F099-43D1-A367-B08184FF982B}" presName="conn2-1" presStyleLbl="parChTrans1D2" presStyleIdx="0" presStyleCnt="2"/>
      <dgm:spPr/>
      <dgm:t>
        <a:bodyPr/>
        <a:lstStyle/>
        <a:p>
          <a:endParaRPr lang="en-US"/>
        </a:p>
      </dgm:t>
    </dgm:pt>
    <dgm:pt modelId="{39BC18B7-B030-41DA-A0BA-B42CA2501114}" type="pres">
      <dgm:prSet presAssocID="{30A379D6-F099-43D1-A367-B08184FF982B}" presName="connTx" presStyleLbl="parChTrans1D2" presStyleIdx="0" presStyleCnt="2"/>
      <dgm:spPr/>
      <dgm:t>
        <a:bodyPr/>
        <a:lstStyle/>
        <a:p>
          <a:endParaRPr lang="en-US"/>
        </a:p>
      </dgm:t>
    </dgm:pt>
    <dgm:pt modelId="{FF64003E-64C0-4D1D-83EB-9EDAB0772664}" type="pres">
      <dgm:prSet presAssocID="{A4464011-7ED0-49B6-A71D-65EB6B1953E0}" presName="root2" presStyleCnt="0"/>
      <dgm:spPr/>
    </dgm:pt>
    <dgm:pt modelId="{4DE943C8-D183-4FD0-B688-C05C4A920208}" type="pres">
      <dgm:prSet presAssocID="{A4464011-7ED0-49B6-A71D-65EB6B1953E0}" presName="LevelTwoTextNode" presStyleLbl="node2" presStyleIdx="0" presStyleCnt="2" custScaleX="198544" custScaleY="55470" custLinFactNeighborX="-2721" custLinFactNeighborY="-23669">
        <dgm:presLayoutVars>
          <dgm:chPref val="3"/>
        </dgm:presLayoutVars>
      </dgm:prSet>
      <dgm:spPr/>
      <dgm:t>
        <a:bodyPr/>
        <a:lstStyle/>
        <a:p>
          <a:endParaRPr lang="en-US"/>
        </a:p>
      </dgm:t>
    </dgm:pt>
    <dgm:pt modelId="{95B17844-884A-4837-AAA2-83F5E16D273E}" type="pres">
      <dgm:prSet presAssocID="{A4464011-7ED0-49B6-A71D-65EB6B1953E0}" presName="level3hierChild" presStyleCnt="0"/>
      <dgm:spPr/>
    </dgm:pt>
    <dgm:pt modelId="{40317A0F-C872-451F-87C3-C22C37E1B86E}" type="pres">
      <dgm:prSet presAssocID="{A008DE89-0AAD-47C1-BC57-EA394B4290D4}" presName="conn2-1" presStyleLbl="parChTrans1D2" presStyleIdx="1" presStyleCnt="2"/>
      <dgm:spPr/>
      <dgm:t>
        <a:bodyPr/>
        <a:lstStyle/>
        <a:p>
          <a:endParaRPr lang="en-US"/>
        </a:p>
      </dgm:t>
    </dgm:pt>
    <dgm:pt modelId="{331BB09D-E2C1-4F1B-BB23-5E51BBCAC06D}" type="pres">
      <dgm:prSet presAssocID="{A008DE89-0AAD-47C1-BC57-EA394B4290D4}" presName="connTx" presStyleLbl="parChTrans1D2" presStyleIdx="1" presStyleCnt="2"/>
      <dgm:spPr/>
      <dgm:t>
        <a:bodyPr/>
        <a:lstStyle/>
        <a:p>
          <a:endParaRPr lang="en-US"/>
        </a:p>
      </dgm:t>
    </dgm:pt>
    <dgm:pt modelId="{058A9B05-5FBA-4C07-B76A-A70FD0DF9568}" type="pres">
      <dgm:prSet presAssocID="{3AAB2C1A-D3A5-4D61-BC5A-218D10864B4A}" presName="root2" presStyleCnt="0"/>
      <dgm:spPr/>
    </dgm:pt>
    <dgm:pt modelId="{90181EC4-52B4-4A59-9CB9-DDDC5BA06967}" type="pres">
      <dgm:prSet presAssocID="{3AAB2C1A-D3A5-4D61-BC5A-218D10864B4A}" presName="LevelTwoTextNode" presStyleLbl="node2" presStyleIdx="1" presStyleCnt="2" custScaleX="205823" custScaleY="76213" custLinFactNeighborX="-2721" custLinFactNeighborY="-23669">
        <dgm:presLayoutVars>
          <dgm:chPref val="3"/>
        </dgm:presLayoutVars>
      </dgm:prSet>
      <dgm:spPr/>
      <dgm:t>
        <a:bodyPr/>
        <a:lstStyle/>
        <a:p>
          <a:endParaRPr lang="en-US"/>
        </a:p>
      </dgm:t>
    </dgm:pt>
    <dgm:pt modelId="{1E8668DE-E8CD-4002-BA7C-5612C518494D}" type="pres">
      <dgm:prSet presAssocID="{3AAB2C1A-D3A5-4D61-BC5A-218D10864B4A}" presName="level3hierChild" presStyleCnt="0"/>
      <dgm:spPr/>
    </dgm:pt>
  </dgm:ptLst>
  <dgm:cxnLst>
    <dgm:cxn modelId="{96AE3AC3-7DD9-4792-8DA7-A824CBA49F87}" type="presOf" srcId="{BA1500F2-8C63-4C08-8D2C-E64FBD3E964E}" destId="{84754F6E-E54C-4595-B29B-8595A17106CB}" srcOrd="0" destOrd="0" presId="urn:microsoft.com/office/officeart/2005/8/layout/hierarchy2"/>
    <dgm:cxn modelId="{3195DD74-680D-4D32-953D-688F89B1AA42}" type="presOf" srcId="{3AAB2C1A-D3A5-4D61-BC5A-218D10864B4A}" destId="{90181EC4-52B4-4A59-9CB9-DDDC5BA06967}" srcOrd="0" destOrd="0" presId="urn:microsoft.com/office/officeart/2005/8/layout/hierarchy2"/>
    <dgm:cxn modelId="{4AF3285E-6F77-4608-9257-37F7BAC6F502}" type="presOf" srcId="{A008DE89-0AAD-47C1-BC57-EA394B4290D4}" destId="{331BB09D-E2C1-4F1B-BB23-5E51BBCAC06D}" srcOrd="1" destOrd="0" presId="urn:microsoft.com/office/officeart/2005/8/layout/hierarchy2"/>
    <dgm:cxn modelId="{D9D83D8F-F6BD-4B85-818A-27560B26B28D}" type="presOf" srcId="{30A379D6-F099-43D1-A367-B08184FF982B}" destId="{945B66C5-1757-45E2-96C2-4DFEB4B5B2B2}" srcOrd="0" destOrd="0" presId="urn:microsoft.com/office/officeart/2005/8/layout/hierarchy2"/>
    <dgm:cxn modelId="{6AD7B3B9-FB1E-48C4-ACB7-C7B0A6F81AC6}" type="presOf" srcId="{7F4DA609-9190-4B59-9903-5E3CD7BF8F16}" destId="{6ED626E5-0E4F-4BAD-BE39-9181A1A41F4A}" srcOrd="0" destOrd="0" presId="urn:microsoft.com/office/officeart/2005/8/layout/hierarchy2"/>
    <dgm:cxn modelId="{2F083320-98EC-482B-B530-227BA6D7D734}" srcId="{BA1500F2-8C63-4C08-8D2C-E64FBD3E964E}" destId="{A4464011-7ED0-49B6-A71D-65EB6B1953E0}" srcOrd="0" destOrd="0" parTransId="{30A379D6-F099-43D1-A367-B08184FF982B}" sibTransId="{AE9B482C-3FE9-40B9-B487-06C6F742FD20}"/>
    <dgm:cxn modelId="{C6BC745C-6AB4-4125-970B-B3026EF516DB}" srcId="{BA1500F2-8C63-4C08-8D2C-E64FBD3E964E}" destId="{3AAB2C1A-D3A5-4D61-BC5A-218D10864B4A}" srcOrd="1" destOrd="0" parTransId="{A008DE89-0AAD-47C1-BC57-EA394B4290D4}" sibTransId="{D685C74B-8025-48C5-8FBF-72480B750469}"/>
    <dgm:cxn modelId="{61BF32D8-4DA5-4336-BE1F-EA20EBF79ECD}" type="presOf" srcId="{A008DE89-0AAD-47C1-BC57-EA394B4290D4}" destId="{40317A0F-C872-451F-87C3-C22C37E1B86E}" srcOrd="0" destOrd="0" presId="urn:microsoft.com/office/officeart/2005/8/layout/hierarchy2"/>
    <dgm:cxn modelId="{2877B811-FD74-4EE5-B38E-D000A36A5704}" srcId="{7F4DA609-9190-4B59-9903-5E3CD7BF8F16}" destId="{BA1500F2-8C63-4C08-8D2C-E64FBD3E964E}" srcOrd="0" destOrd="0" parTransId="{B14FA5F8-7CED-4102-A090-BEA5265B4026}" sibTransId="{3FCBA8F2-6472-476E-B7CC-E1F39457E22B}"/>
    <dgm:cxn modelId="{99F44B75-B1B2-4FD4-A403-25451D79814C}" type="presOf" srcId="{30A379D6-F099-43D1-A367-B08184FF982B}" destId="{39BC18B7-B030-41DA-A0BA-B42CA2501114}" srcOrd="1" destOrd="0" presId="urn:microsoft.com/office/officeart/2005/8/layout/hierarchy2"/>
    <dgm:cxn modelId="{C774CA40-42F9-420C-BAEE-BF78F1270CE5}" type="presOf" srcId="{A4464011-7ED0-49B6-A71D-65EB6B1953E0}" destId="{4DE943C8-D183-4FD0-B688-C05C4A920208}" srcOrd="0" destOrd="0" presId="urn:microsoft.com/office/officeart/2005/8/layout/hierarchy2"/>
    <dgm:cxn modelId="{FBA08D37-C8AC-4656-8D5A-02CCDE35B63C}" type="presParOf" srcId="{6ED626E5-0E4F-4BAD-BE39-9181A1A41F4A}" destId="{9E10651C-3962-47AD-A809-427E9D9C7D61}" srcOrd="0" destOrd="0" presId="urn:microsoft.com/office/officeart/2005/8/layout/hierarchy2"/>
    <dgm:cxn modelId="{0C6D7AC8-1918-43F4-8F55-1C3AFD93B2B3}" type="presParOf" srcId="{9E10651C-3962-47AD-A809-427E9D9C7D61}" destId="{84754F6E-E54C-4595-B29B-8595A17106CB}" srcOrd="0" destOrd="0" presId="urn:microsoft.com/office/officeart/2005/8/layout/hierarchy2"/>
    <dgm:cxn modelId="{8F2CC13E-15A9-4592-B0C0-6CC013410A07}" type="presParOf" srcId="{9E10651C-3962-47AD-A809-427E9D9C7D61}" destId="{114FCBDC-3212-4A29-A2DE-6124E9EB2EB7}" srcOrd="1" destOrd="0" presId="urn:microsoft.com/office/officeart/2005/8/layout/hierarchy2"/>
    <dgm:cxn modelId="{270DE796-4393-4FEB-AB74-2BDAA9D91CEC}" type="presParOf" srcId="{114FCBDC-3212-4A29-A2DE-6124E9EB2EB7}" destId="{945B66C5-1757-45E2-96C2-4DFEB4B5B2B2}" srcOrd="0" destOrd="0" presId="urn:microsoft.com/office/officeart/2005/8/layout/hierarchy2"/>
    <dgm:cxn modelId="{40F2FB05-4A26-4587-B669-824712CBD7FC}" type="presParOf" srcId="{945B66C5-1757-45E2-96C2-4DFEB4B5B2B2}" destId="{39BC18B7-B030-41DA-A0BA-B42CA2501114}" srcOrd="0" destOrd="0" presId="urn:microsoft.com/office/officeart/2005/8/layout/hierarchy2"/>
    <dgm:cxn modelId="{B26C95E0-8DA5-4B63-957E-B3E80333EB6D}" type="presParOf" srcId="{114FCBDC-3212-4A29-A2DE-6124E9EB2EB7}" destId="{FF64003E-64C0-4D1D-83EB-9EDAB0772664}" srcOrd="1" destOrd="0" presId="urn:microsoft.com/office/officeart/2005/8/layout/hierarchy2"/>
    <dgm:cxn modelId="{5EB82610-2222-4BF6-87A7-380A64F5807B}" type="presParOf" srcId="{FF64003E-64C0-4D1D-83EB-9EDAB0772664}" destId="{4DE943C8-D183-4FD0-B688-C05C4A920208}" srcOrd="0" destOrd="0" presId="urn:microsoft.com/office/officeart/2005/8/layout/hierarchy2"/>
    <dgm:cxn modelId="{2A0D0C82-85D3-4DA5-85A7-5E158AA678A5}" type="presParOf" srcId="{FF64003E-64C0-4D1D-83EB-9EDAB0772664}" destId="{95B17844-884A-4837-AAA2-83F5E16D273E}" srcOrd="1" destOrd="0" presId="urn:microsoft.com/office/officeart/2005/8/layout/hierarchy2"/>
    <dgm:cxn modelId="{322A63DB-1E51-4B5F-B0D8-83EA3CF70E6D}" type="presParOf" srcId="{114FCBDC-3212-4A29-A2DE-6124E9EB2EB7}" destId="{40317A0F-C872-451F-87C3-C22C37E1B86E}" srcOrd="2" destOrd="0" presId="urn:microsoft.com/office/officeart/2005/8/layout/hierarchy2"/>
    <dgm:cxn modelId="{16ACB4CF-677A-4529-8929-113112C3CFC9}" type="presParOf" srcId="{40317A0F-C872-451F-87C3-C22C37E1B86E}" destId="{331BB09D-E2C1-4F1B-BB23-5E51BBCAC06D}" srcOrd="0" destOrd="0" presId="urn:microsoft.com/office/officeart/2005/8/layout/hierarchy2"/>
    <dgm:cxn modelId="{AF410D84-84AF-48F8-82EA-8315DF7A563A}" type="presParOf" srcId="{114FCBDC-3212-4A29-A2DE-6124E9EB2EB7}" destId="{058A9B05-5FBA-4C07-B76A-A70FD0DF9568}" srcOrd="3" destOrd="0" presId="urn:microsoft.com/office/officeart/2005/8/layout/hierarchy2"/>
    <dgm:cxn modelId="{4F1C58E7-1387-49A5-B3B2-F1C4F52F2F17}" type="presParOf" srcId="{058A9B05-5FBA-4C07-B76A-A70FD0DF9568}" destId="{90181EC4-52B4-4A59-9CB9-DDDC5BA06967}" srcOrd="0" destOrd="0" presId="urn:microsoft.com/office/officeart/2005/8/layout/hierarchy2"/>
    <dgm:cxn modelId="{5967F461-CCB8-46E9-ACFD-965F48DC5E59}" type="presParOf" srcId="{058A9B05-5FBA-4C07-B76A-A70FD0DF9568}" destId="{1E8668DE-E8CD-4002-BA7C-5612C51849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54F6E-E54C-4595-B29B-8595A17106CB}">
      <dsp:nvSpPr>
        <dsp:cNvPr id="0" name=""/>
        <dsp:cNvSpPr/>
      </dsp:nvSpPr>
      <dsp:spPr>
        <a:xfrm>
          <a:off x="0" y="732035"/>
          <a:ext cx="1600891" cy="1134740"/>
        </a:xfrm>
        <a:prstGeom prst="roundRect">
          <a:avLst>
            <a:gd name="adj" fmla="val 10000"/>
          </a:avLst>
        </a:prstGeom>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7030A0"/>
              </a:solidFill>
            </a:rPr>
            <a:t>Tiêu chuẩn</a:t>
          </a:r>
          <a:endParaRPr lang="en-US" sz="2000" kern="1200">
            <a:solidFill>
              <a:srgbClr val="7030A0"/>
            </a:solidFill>
          </a:endParaRPr>
        </a:p>
      </dsp:txBody>
      <dsp:txXfrm>
        <a:off x="33235" y="765270"/>
        <a:ext cx="1534421" cy="1068270"/>
      </dsp:txXfrm>
    </dsp:sp>
    <dsp:sp modelId="{945B66C5-1757-45E2-96C2-4DFEB4B5B2B2}">
      <dsp:nvSpPr>
        <dsp:cNvPr id="0" name=""/>
        <dsp:cNvSpPr/>
      </dsp:nvSpPr>
      <dsp:spPr>
        <a:xfrm rot="19212949">
          <a:off x="1480447" y="932175"/>
          <a:ext cx="1040368" cy="68730"/>
        </a:xfrm>
        <a:custGeom>
          <a:avLst/>
          <a:gdLst/>
          <a:ahLst/>
          <a:cxnLst/>
          <a:rect l="0" t="0" r="0" b="0"/>
          <a:pathLst>
            <a:path>
              <a:moveTo>
                <a:pt x="0" y="34365"/>
              </a:moveTo>
              <a:lnTo>
                <a:pt x="1040368" y="343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74622" y="940531"/>
        <a:ext cx="52018" cy="52018"/>
      </dsp:txXfrm>
    </dsp:sp>
    <dsp:sp modelId="{4DE943C8-D183-4FD0-B688-C05C4A920208}">
      <dsp:nvSpPr>
        <dsp:cNvPr id="0" name=""/>
        <dsp:cNvSpPr/>
      </dsp:nvSpPr>
      <dsp:spPr>
        <a:xfrm>
          <a:off x="2400372" y="66306"/>
          <a:ext cx="1832832" cy="1134740"/>
        </a:xfrm>
        <a:prstGeom prst="roundRect">
          <a:avLst>
            <a:gd name="adj" fmla="val 10000"/>
          </a:avLst>
        </a:prstGeom>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7030A0"/>
              </a:solidFill>
            </a:rPr>
            <a:t>Tổ chức </a:t>
          </a:r>
        </a:p>
        <a:p>
          <a:pPr lvl="0" algn="ctr" defTabSz="889000">
            <a:lnSpc>
              <a:spcPct val="90000"/>
            </a:lnSpc>
            <a:spcBef>
              <a:spcPct val="0"/>
            </a:spcBef>
            <a:spcAft>
              <a:spcPct val="35000"/>
            </a:spcAft>
          </a:pPr>
          <a:r>
            <a:rPr lang="en-US" sz="2000" kern="1200" smtClean="0">
              <a:solidFill>
                <a:srgbClr val="7030A0"/>
              </a:solidFill>
            </a:rPr>
            <a:t>chứng nhận</a:t>
          </a:r>
          <a:endParaRPr lang="en-US" sz="2000" kern="1200">
            <a:solidFill>
              <a:srgbClr val="7030A0"/>
            </a:solidFill>
          </a:endParaRPr>
        </a:p>
      </dsp:txBody>
      <dsp:txXfrm>
        <a:off x="2433607" y="99541"/>
        <a:ext cx="1766362" cy="1068270"/>
      </dsp:txXfrm>
    </dsp:sp>
    <dsp:sp modelId="{40317A0F-C872-451F-87C3-C22C37E1B86E}">
      <dsp:nvSpPr>
        <dsp:cNvPr id="0" name=""/>
        <dsp:cNvSpPr/>
      </dsp:nvSpPr>
      <dsp:spPr>
        <a:xfrm rot="2562846">
          <a:off x="1436859" y="1684525"/>
          <a:ext cx="1236797" cy="68730"/>
        </a:xfrm>
        <a:custGeom>
          <a:avLst/>
          <a:gdLst/>
          <a:ahLst/>
          <a:cxnLst/>
          <a:rect l="0" t="0" r="0" b="0"/>
          <a:pathLst>
            <a:path>
              <a:moveTo>
                <a:pt x="0" y="34365"/>
              </a:moveTo>
              <a:lnTo>
                <a:pt x="1236797" y="343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24338" y="1687970"/>
        <a:ext cx="61839" cy="61839"/>
      </dsp:txXfrm>
    </dsp:sp>
    <dsp:sp modelId="{90181EC4-52B4-4A59-9CB9-DDDC5BA06967}">
      <dsp:nvSpPr>
        <dsp:cNvPr id="0" name=""/>
        <dsp:cNvSpPr/>
      </dsp:nvSpPr>
      <dsp:spPr>
        <a:xfrm>
          <a:off x="2509625" y="1571005"/>
          <a:ext cx="1635364" cy="1134740"/>
        </a:xfrm>
        <a:prstGeom prst="roundRect">
          <a:avLst>
            <a:gd name="adj" fmla="val 10000"/>
          </a:avLst>
        </a:prstGeom>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7030A0"/>
              </a:solidFill>
            </a:rPr>
            <a:t>Tổ chức </a:t>
          </a:r>
        </a:p>
        <a:p>
          <a:pPr lvl="0" algn="ctr" defTabSz="889000">
            <a:lnSpc>
              <a:spcPct val="90000"/>
            </a:lnSpc>
            <a:spcBef>
              <a:spcPct val="0"/>
            </a:spcBef>
            <a:spcAft>
              <a:spcPct val="35000"/>
            </a:spcAft>
          </a:pPr>
          <a:r>
            <a:rPr lang="en-US" sz="2000" kern="1200" smtClean="0">
              <a:solidFill>
                <a:srgbClr val="7030A0"/>
              </a:solidFill>
            </a:rPr>
            <a:t>cá nhân</a:t>
          </a:r>
          <a:endParaRPr lang="en-US" sz="2000" kern="1200">
            <a:solidFill>
              <a:srgbClr val="7030A0"/>
            </a:solidFill>
          </a:endParaRPr>
        </a:p>
      </dsp:txBody>
      <dsp:txXfrm>
        <a:off x="2542860" y="1604240"/>
        <a:ext cx="1568894" cy="1068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78A57-45AC-48F6-AD3F-96005BED7215}">
      <dsp:nvSpPr>
        <dsp:cNvPr id="0" name=""/>
        <dsp:cNvSpPr/>
      </dsp:nvSpPr>
      <dsp:spPr>
        <a:xfrm>
          <a:off x="0" y="155949"/>
          <a:ext cx="1447800" cy="669732"/>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54F6E-E54C-4595-B29B-8595A17106CB}">
      <dsp:nvSpPr>
        <dsp:cNvPr id="0" name=""/>
        <dsp:cNvSpPr/>
      </dsp:nvSpPr>
      <dsp:spPr>
        <a:xfrm>
          <a:off x="0" y="437220"/>
          <a:ext cx="2666577" cy="1461098"/>
        </a:xfrm>
        <a:prstGeom prst="roundRect">
          <a:avLst>
            <a:gd name="adj" fmla="val 10000"/>
          </a:avLst>
        </a:prstGeom>
        <a:gradFill rotWithShape="1">
          <a:gsLst>
            <a:gs pos="28000">
              <a:schemeClr val="accent3">
                <a:tint val="18000"/>
                <a:satMod val="120000"/>
                <a:lumMod val="88000"/>
              </a:schemeClr>
            </a:gs>
            <a:gs pos="100000">
              <a:schemeClr val="accent3">
                <a:tint val="40000"/>
                <a:satMod val="100000"/>
                <a:lumMod val="78000"/>
              </a:schemeClr>
            </a:gs>
          </a:gsLst>
          <a:lin ang="5400000" scaled="0"/>
        </a:gradFill>
        <a:ln w="9525" cap="flat" cmpd="sng" algn="ctr">
          <a:solidFill>
            <a:schemeClr val="accent3"/>
          </a:solidFill>
          <a:prstDash val="solid"/>
        </a:ln>
        <a:effectLst>
          <a:outerShdw blurRad="63500" dist="50800" dir="5400000" sx="98000" sy="98000" rotWithShape="0">
            <a:srgbClr val="000000">
              <a:alpha val="2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C00000"/>
              </a:solidFill>
            </a:rPr>
            <a:t>Quy chuẩn </a:t>
          </a:r>
        </a:p>
        <a:p>
          <a:pPr lvl="0" algn="ctr" defTabSz="889000">
            <a:lnSpc>
              <a:spcPct val="90000"/>
            </a:lnSpc>
            <a:spcBef>
              <a:spcPct val="0"/>
            </a:spcBef>
            <a:spcAft>
              <a:spcPct val="35000"/>
            </a:spcAft>
          </a:pPr>
          <a:r>
            <a:rPr lang="en-US" sz="2000" kern="1200" smtClean="0">
              <a:solidFill>
                <a:srgbClr val="C00000"/>
              </a:solidFill>
            </a:rPr>
            <a:t>kỹ thuật</a:t>
          </a:r>
          <a:endParaRPr lang="en-US" sz="2000" kern="1200">
            <a:solidFill>
              <a:srgbClr val="C00000"/>
            </a:solidFill>
          </a:endParaRPr>
        </a:p>
      </dsp:txBody>
      <dsp:txXfrm>
        <a:off x="42794" y="480014"/>
        <a:ext cx="2580989" cy="1375510"/>
      </dsp:txXfrm>
    </dsp:sp>
    <dsp:sp modelId="{945B66C5-1757-45E2-96C2-4DFEB4B5B2B2}">
      <dsp:nvSpPr>
        <dsp:cNvPr id="0" name=""/>
        <dsp:cNvSpPr/>
      </dsp:nvSpPr>
      <dsp:spPr>
        <a:xfrm rot="20160138">
          <a:off x="2594745" y="773983"/>
          <a:ext cx="1662040" cy="111621"/>
        </a:xfrm>
        <a:custGeom>
          <a:avLst/>
          <a:gdLst/>
          <a:ahLst/>
          <a:cxnLst/>
          <a:rect l="0" t="0" r="0" b="0"/>
          <a:pathLst>
            <a:path>
              <a:moveTo>
                <a:pt x="0" y="55810"/>
              </a:moveTo>
              <a:lnTo>
                <a:pt x="1662040" y="55810"/>
              </a:lnTo>
            </a:path>
          </a:pathLst>
        </a:custGeom>
        <a:noFill/>
        <a:ln w="9525" cap="flat" cmpd="sng" algn="ctr">
          <a:solidFill>
            <a:schemeClr val="accent3"/>
          </a:solidFill>
          <a:prstDash val="solid"/>
        </a:ln>
        <a:effectLst>
          <a:outerShdw blurRad="63500" dist="50800" dir="5400000" sx="98000" sy="98000" rotWithShape="0">
            <a:srgbClr val="000000">
              <a:alpha val="2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384214" y="788242"/>
        <a:ext cx="83102" cy="83102"/>
      </dsp:txXfrm>
    </dsp:sp>
    <dsp:sp modelId="{4DE943C8-D183-4FD0-B688-C05C4A920208}">
      <dsp:nvSpPr>
        <dsp:cNvPr id="0" name=""/>
        <dsp:cNvSpPr/>
      </dsp:nvSpPr>
      <dsp:spPr>
        <a:xfrm>
          <a:off x="4184954" y="0"/>
          <a:ext cx="2406345" cy="983635"/>
        </a:xfrm>
        <a:prstGeom prst="roundRect">
          <a:avLst>
            <a:gd name="adj" fmla="val 10000"/>
          </a:avLst>
        </a:prstGeom>
        <a:gradFill rotWithShape="1">
          <a:gsLst>
            <a:gs pos="28000">
              <a:schemeClr val="accent3">
                <a:tint val="18000"/>
                <a:satMod val="120000"/>
                <a:lumMod val="88000"/>
              </a:schemeClr>
            </a:gs>
            <a:gs pos="100000">
              <a:schemeClr val="accent3">
                <a:tint val="40000"/>
                <a:satMod val="100000"/>
                <a:lumMod val="78000"/>
              </a:schemeClr>
            </a:gs>
          </a:gsLst>
          <a:lin ang="5400000" scaled="0"/>
        </a:gradFill>
        <a:ln w="9525" cap="flat" cmpd="sng" algn="ctr">
          <a:solidFill>
            <a:schemeClr val="accent3"/>
          </a:solidFill>
          <a:prstDash val="solid"/>
        </a:ln>
        <a:effectLst>
          <a:outerShdw blurRad="63500" dist="50800" dir="5400000" sx="98000" sy="98000" rotWithShape="0">
            <a:srgbClr val="000000">
              <a:alpha val="2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C00000"/>
              </a:solidFill>
            </a:rPr>
            <a:t>QCVN</a:t>
          </a:r>
          <a:endParaRPr lang="en-US" sz="2000" kern="1200">
            <a:solidFill>
              <a:srgbClr val="C00000"/>
            </a:solidFill>
          </a:endParaRPr>
        </a:p>
      </dsp:txBody>
      <dsp:txXfrm>
        <a:off x="4213764" y="28810"/>
        <a:ext cx="2348725" cy="926015"/>
      </dsp:txXfrm>
    </dsp:sp>
    <dsp:sp modelId="{40317A0F-C872-451F-87C3-C22C37E1B86E}">
      <dsp:nvSpPr>
        <dsp:cNvPr id="0" name=""/>
        <dsp:cNvSpPr/>
      </dsp:nvSpPr>
      <dsp:spPr>
        <a:xfrm rot="1366252">
          <a:off x="2594468" y="1470046"/>
          <a:ext cx="1850357" cy="111621"/>
        </a:xfrm>
        <a:custGeom>
          <a:avLst/>
          <a:gdLst/>
          <a:ahLst/>
          <a:cxnLst/>
          <a:rect l="0" t="0" r="0" b="0"/>
          <a:pathLst>
            <a:path>
              <a:moveTo>
                <a:pt x="0" y="55810"/>
              </a:moveTo>
              <a:lnTo>
                <a:pt x="1850357" y="55810"/>
              </a:lnTo>
            </a:path>
          </a:pathLst>
        </a:custGeom>
        <a:noFill/>
        <a:ln w="9525" cap="flat" cmpd="sng" algn="ctr">
          <a:solidFill>
            <a:schemeClr val="accent3"/>
          </a:solidFill>
          <a:prstDash val="solid"/>
        </a:ln>
        <a:effectLst>
          <a:outerShdw blurRad="63500" dist="50800" dir="5400000" sx="98000" sy="98000" rotWithShape="0">
            <a:srgbClr val="000000">
              <a:alpha val="2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473388" y="1479598"/>
        <a:ext cx="92517" cy="92517"/>
      </dsp:txXfrm>
    </dsp:sp>
    <dsp:sp modelId="{90181EC4-52B4-4A59-9CB9-DDDC5BA06967}">
      <dsp:nvSpPr>
        <dsp:cNvPr id="0" name=""/>
        <dsp:cNvSpPr/>
      </dsp:nvSpPr>
      <dsp:spPr>
        <a:xfrm>
          <a:off x="4372718" y="1364417"/>
          <a:ext cx="2218581" cy="1039054"/>
        </a:xfrm>
        <a:prstGeom prst="roundRect">
          <a:avLst>
            <a:gd name="adj" fmla="val 10000"/>
          </a:avLst>
        </a:prstGeom>
        <a:gradFill rotWithShape="1">
          <a:gsLst>
            <a:gs pos="28000">
              <a:schemeClr val="accent3">
                <a:tint val="18000"/>
                <a:satMod val="120000"/>
                <a:lumMod val="88000"/>
              </a:schemeClr>
            </a:gs>
            <a:gs pos="100000">
              <a:schemeClr val="accent3">
                <a:tint val="40000"/>
                <a:satMod val="100000"/>
                <a:lumMod val="78000"/>
              </a:schemeClr>
            </a:gs>
          </a:gsLst>
          <a:lin ang="5400000" scaled="0"/>
        </a:gradFill>
        <a:ln w="9525" cap="flat" cmpd="sng" algn="ctr">
          <a:solidFill>
            <a:schemeClr val="accent3"/>
          </a:solidFill>
          <a:prstDash val="solid"/>
        </a:ln>
        <a:effectLst>
          <a:outerShdw blurRad="63500" dist="50800" dir="5400000" sx="98000" sy="98000" rotWithShape="0">
            <a:srgbClr val="000000">
              <a:alpha val="2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rgbClr val="C00000"/>
              </a:solidFill>
            </a:rPr>
            <a:t>Ghi trên GCN</a:t>
          </a:r>
        </a:p>
        <a:p>
          <a:pPr lvl="0" algn="ctr" defTabSz="889000">
            <a:lnSpc>
              <a:spcPct val="90000"/>
            </a:lnSpc>
            <a:spcBef>
              <a:spcPct val="0"/>
            </a:spcBef>
            <a:spcAft>
              <a:spcPct val="35000"/>
            </a:spcAft>
          </a:pPr>
          <a:r>
            <a:rPr lang="en-US" sz="2000" kern="1200" smtClean="0">
              <a:solidFill>
                <a:srgbClr val="C00000"/>
              </a:solidFill>
            </a:rPr>
            <a:t>hợp quy</a:t>
          </a:r>
          <a:endParaRPr lang="en-US" sz="2000" kern="1200">
            <a:solidFill>
              <a:srgbClr val="C00000"/>
            </a:solidFill>
          </a:endParaRPr>
        </a:p>
      </dsp:txBody>
      <dsp:txXfrm>
        <a:off x="4403151" y="1394850"/>
        <a:ext cx="2157715" cy="978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3481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3482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3482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B4673543-4134-4837-9A72-C696D0D86E74}" type="slidenum">
              <a:rPr lang="en-US"/>
              <a:pPr/>
              <a:t>‹#›</a:t>
            </a:fld>
            <a:endParaRPr lang="en-US"/>
          </a:p>
        </p:txBody>
      </p:sp>
    </p:spTree>
    <p:extLst>
      <p:ext uri="{BB962C8B-B14F-4D97-AF65-F5344CB8AC3E}">
        <p14:creationId xmlns:p14="http://schemas.microsoft.com/office/powerpoint/2010/main" val="3561485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5784E6A1-B2E5-4D9D-A2BD-BC4A1DAF22AB}" type="slidenum">
              <a:rPr lang="en-US"/>
              <a:pPr/>
              <a:t>‹#›</a:t>
            </a:fld>
            <a:endParaRPr lang="en-US"/>
          </a:p>
        </p:txBody>
      </p:sp>
    </p:spTree>
    <p:extLst>
      <p:ext uri="{BB962C8B-B14F-4D97-AF65-F5344CB8AC3E}">
        <p14:creationId xmlns:p14="http://schemas.microsoft.com/office/powerpoint/2010/main" val="30951021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DA1FF-EE62-41A4-A2C0-8EDC0893B40E}" type="slidenum">
              <a:rPr lang="en-US"/>
              <a:pPr/>
              <a:t>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38285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gd name="T0" fmla="*/ 0 w 1406"/>
              <a:gd name="T1" fmla="*/ 1678 h 1678"/>
              <a:gd name="T2" fmla="*/ 0 w 1406"/>
              <a:gd name="T3" fmla="*/ 1134 h 1678"/>
              <a:gd name="T4" fmla="*/ 1406 w 1406"/>
              <a:gd name="T5" fmla="*/ 0 h 1678"/>
              <a:gd name="T6" fmla="*/ 1406 w 1406"/>
              <a:gd name="T7" fmla="*/ 91 h 1678"/>
              <a:gd name="T8" fmla="*/ 0 w 1406"/>
              <a:gd name="T9" fmla="*/ 1678 h 1678"/>
            </a:gdLst>
            <a:ahLst/>
            <a:cxnLst>
              <a:cxn ang="0">
                <a:pos x="T0" y="T1"/>
              </a:cxn>
              <a:cxn ang="0">
                <a:pos x="T2" y="T3"/>
              </a:cxn>
              <a:cxn ang="0">
                <a:pos x="T4" y="T5"/>
              </a:cxn>
              <a:cxn ang="0">
                <a:pos x="T6" y="T7"/>
              </a:cxn>
              <a:cxn ang="0">
                <a:pos x="T8" y="T9"/>
              </a:cxn>
            </a:cxnLst>
            <a:rect l="0" t="0" r="r" b="b"/>
            <a:pathLst>
              <a:path w="1406" h="1678">
                <a:moveTo>
                  <a:pt x="0" y="1678"/>
                </a:moveTo>
                <a:lnTo>
                  <a:pt x="0" y="1134"/>
                </a:lnTo>
                <a:lnTo>
                  <a:pt x="1406" y="0"/>
                </a:lnTo>
                <a:lnTo>
                  <a:pt x="1406" y="91"/>
                </a:lnTo>
                <a:lnTo>
                  <a:pt x="0" y="1678"/>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pic>
        <p:nvPicPr>
          <p:cNvPr id="4103" name="Picture 7"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1447800" y="1782763"/>
            <a:ext cx="7359650" cy="1609725"/>
          </a:xfrm>
          <a:prstGeom prst="rect">
            <a:avLst/>
          </a:prstGeom>
          <a:noFill/>
          <a:extLst>
            <a:ext uri="{909E8E84-426E-40DD-AFC4-6F175D3DCCD1}">
              <a14:hiddenFill xmlns:a14="http://schemas.microsoft.com/office/drawing/2010/main">
                <a:solidFill>
                  <a:srgbClr val="FFFFFF"/>
                </a:solidFill>
              </a14:hiddenFill>
            </a:ext>
          </a:extLst>
        </p:spPr>
      </p:pic>
      <p:sp>
        <p:nvSpPr>
          <p:cNvPr id="4104" name="Freeform 8"/>
          <p:cNvSpPr>
            <a:spLocks/>
          </p:cNvSpPr>
          <p:nvPr/>
        </p:nvSpPr>
        <p:spPr bwMode="gray">
          <a:xfrm>
            <a:off x="568325" y="-9525"/>
            <a:ext cx="1784350" cy="6875463"/>
          </a:xfrm>
          <a:custGeom>
            <a:avLst/>
            <a:gdLst>
              <a:gd name="T0" fmla="*/ 0 w 1124"/>
              <a:gd name="T1" fmla="*/ 0 h 4343"/>
              <a:gd name="T2" fmla="*/ 490 w 1124"/>
              <a:gd name="T3" fmla="*/ 2 h 4343"/>
              <a:gd name="T4" fmla="*/ 1124 w 1124"/>
              <a:gd name="T5" fmla="*/ 1373 h 4343"/>
              <a:gd name="T6" fmla="*/ 1124 w 1124"/>
              <a:gd name="T7" fmla="*/ 2036 h 4343"/>
              <a:gd name="T8" fmla="*/ 889 w 1124"/>
              <a:gd name="T9" fmla="*/ 4343 h 4343"/>
              <a:gd name="T10" fmla="*/ 526 w 1124"/>
              <a:gd name="T11" fmla="*/ 4343 h 4343"/>
              <a:gd name="T12" fmla="*/ 1079 w 1124"/>
              <a:gd name="T13" fmla="*/ 2031 h 4343"/>
              <a:gd name="T14" fmla="*/ 1079 w 1124"/>
              <a:gd name="T15" fmla="*/ 1383 h 4343"/>
              <a:gd name="T16" fmla="*/ 0 w 1124"/>
              <a:gd name="T17" fmla="*/ 0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05" name="Freeform 9"/>
          <p:cNvSpPr>
            <a:spLocks/>
          </p:cNvSpPr>
          <p:nvPr/>
        </p:nvSpPr>
        <p:spPr bwMode="gray">
          <a:xfrm>
            <a:off x="-12700" y="-9525"/>
            <a:ext cx="2392363" cy="6880225"/>
          </a:xfrm>
          <a:custGeom>
            <a:avLst/>
            <a:gdLst>
              <a:gd name="T0" fmla="*/ 181 w 1507"/>
              <a:gd name="T1" fmla="*/ 0 h 4334"/>
              <a:gd name="T2" fmla="*/ 1507 w 1507"/>
              <a:gd name="T3" fmla="*/ 1379 h 4334"/>
              <a:gd name="T4" fmla="*/ 1507 w 1507"/>
              <a:gd name="T5" fmla="*/ 2036 h 4334"/>
              <a:gd name="T6" fmla="*/ 727 w 1507"/>
              <a:gd name="T7" fmla="*/ 4334 h 4334"/>
              <a:gd name="T8" fmla="*/ 2 w 1507"/>
              <a:gd name="T9" fmla="*/ 4334 h 4334"/>
              <a:gd name="T10" fmla="*/ 2 w 1507"/>
              <a:gd name="T11" fmla="*/ 4162 h 4334"/>
              <a:gd name="T12" fmla="*/ 1441 w 1507"/>
              <a:gd name="T13" fmla="*/ 1936 h 4334"/>
              <a:gd name="T14" fmla="*/ 1441 w 1507"/>
              <a:gd name="T15" fmla="*/ 1447 h 4334"/>
              <a:gd name="T16" fmla="*/ 8 w 1507"/>
              <a:gd name="T17" fmla="*/ 434 h 4334"/>
              <a:gd name="T18" fmla="*/ 0 w 1507"/>
              <a:gd name="T19" fmla="*/ 6 h 4334"/>
              <a:gd name="T20" fmla="*/ 181 w 1507"/>
              <a:gd name="T21" fmla="*/ 0 h 4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06" name="Freeform 10"/>
          <p:cNvSpPr>
            <a:spLocks/>
          </p:cNvSpPr>
          <p:nvPr/>
        </p:nvSpPr>
        <p:spPr bwMode="gray">
          <a:xfrm>
            <a:off x="2557463" y="0"/>
            <a:ext cx="3022600" cy="6858000"/>
          </a:xfrm>
          <a:custGeom>
            <a:avLst/>
            <a:gdLst>
              <a:gd name="T0" fmla="*/ 1904 w 1904"/>
              <a:gd name="T1" fmla="*/ 0 h 4354"/>
              <a:gd name="T2" fmla="*/ 1178 w 1904"/>
              <a:gd name="T3" fmla="*/ 0 h 4354"/>
              <a:gd name="T4" fmla="*/ 0 w 1904"/>
              <a:gd name="T5" fmla="*/ 1342 h 4354"/>
              <a:gd name="T6" fmla="*/ 0 w 1904"/>
              <a:gd name="T7" fmla="*/ 1950 h 4354"/>
              <a:gd name="T8" fmla="*/ 498 w 1904"/>
              <a:gd name="T9" fmla="*/ 4354 h 4354"/>
              <a:gd name="T10" fmla="*/ 1088 w 1904"/>
              <a:gd name="T11" fmla="*/ 4354 h 4354"/>
              <a:gd name="T12" fmla="*/ 44 w 1904"/>
              <a:gd name="T13" fmla="*/ 1985 h 4354"/>
              <a:gd name="T14" fmla="*/ 44 w 1904"/>
              <a:gd name="T15" fmla="*/ 1361 h 4354"/>
              <a:gd name="T16" fmla="*/ 1904 w 1904"/>
              <a:gd name="T17"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07" name="Freeform 11"/>
          <p:cNvSpPr>
            <a:spLocks/>
          </p:cNvSpPr>
          <p:nvPr/>
        </p:nvSpPr>
        <p:spPr bwMode="gray">
          <a:xfrm>
            <a:off x="2959100" y="-14288"/>
            <a:ext cx="2711450" cy="1887538"/>
          </a:xfrm>
          <a:custGeom>
            <a:avLst/>
            <a:gdLst>
              <a:gd name="T0" fmla="*/ 1708 w 1708"/>
              <a:gd name="T1" fmla="*/ 1 h 1189"/>
              <a:gd name="T2" fmla="*/ 1379 w 1708"/>
              <a:gd name="T3" fmla="*/ 0 h 1189"/>
              <a:gd name="T4" fmla="*/ 0 w 1708"/>
              <a:gd name="T5" fmla="*/ 1189 h 1189"/>
              <a:gd name="T6" fmla="*/ 1708 w 1708"/>
              <a:gd name="T7" fmla="*/ 1 h 1189"/>
            </a:gdLst>
            <a:ahLst/>
            <a:cxnLst>
              <a:cxn ang="0">
                <a:pos x="T0" y="T1"/>
              </a:cxn>
              <a:cxn ang="0">
                <a:pos x="T2" y="T3"/>
              </a:cxn>
              <a:cxn ang="0">
                <a:pos x="T4" y="T5"/>
              </a:cxn>
              <a:cxn ang="0">
                <a:pos x="T6" y="T7"/>
              </a:cxn>
            </a:cxnLst>
            <a:rect l="0" t="0" r="r" b="b"/>
            <a:pathLst>
              <a:path w="1708" h="1189">
                <a:moveTo>
                  <a:pt x="1708" y="1"/>
                </a:moveTo>
                <a:lnTo>
                  <a:pt x="1379" y="0"/>
                </a:lnTo>
                <a:lnTo>
                  <a:pt x="0" y="1189"/>
                </a:lnTo>
                <a:lnTo>
                  <a:pt x="1708" y="1"/>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09" name="Freeform 13"/>
          <p:cNvSpPr>
            <a:spLocks/>
          </p:cNvSpPr>
          <p:nvPr/>
        </p:nvSpPr>
        <p:spPr bwMode="gray">
          <a:xfrm>
            <a:off x="2498725" y="-9525"/>
            <a:ext cx="6105525" cy="6867525"/>
          </a:xfrm>
          <a:custGeom>
            <a:avLst/>
            <a:gdLst>
              <a:gd name="T0" fmla="*/ 3665 w 3846"/>
              <a:gd name="T1" fmla="*/ 0 h 4354"/>
              <a:gd name="T2" fmla="*/ 2122 w 3846"/>
              <a:gd name="T3" fmla="*/ 0 h 4354"/>
              <a:gd name="T4" fmla="*/ 0 w 3846"/>
              <a:gd name="T5" fmla="*/ 1339 h 4354"/>
              <a:gd name="T6" fmla="*/ 0 w 3846"/>
              <a:gd name="T7" fmla="*/ 1950 h 4354"/>
              <a:gd name="T8" fmla="*/ 1215 w 3846"/>
              <a:gd name="T9" fmla="*/ 4354 h 4354"/>
              <a:gd name="T10" fmla="*/ 1941 w 3846"/>
              <a:gd name="T11" fmla="*/ 4354 h 4354"/>
              <a:gd name="T12" fmla="*/ 72 w 3846"/>
              <a:gd name="T13" fmla="*/ 1877 h 4354"/>
              <a:gd name="T14" fmla="*/ 72 w 3846"/>
              <a:gd name="T15" fmla="*/ 1361 h 4354"/>
              <a:gd name="T16" fmla="*/ 3846 w 3846"/>
              <a:gd name="T17" fmla="*/ 0 h 4354"/>
              <a:gd name="T18" fmla="*/ 2122 w 3846"/>
              <a:gd name="T19"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10" name="Freeform 14"/>
          <p:cNvSpPr>
            <a:spLocks/>
          </p:cNvSpPr>
          <p:nvPr/>
        </p:nvSpPr>
        <p:spPr bwMode="gray">
          <a:xfrm>
            <a:off x="-9525" y="185738"/>
            <a:ext cx="2246313" cy="5984875"/>
          </a:xfrm>
          <a:custGeom>
            <a:avLst/>
            <a:gdLst>
              <a:gd name="T0" fmla="*/ 0 w 1415"/>
              <a:gd name="T1" fmla="*/ 0 h 3770"/>
              <a:gd name="T2" fmla="*/ 1415 w 1415"/>
              <a:gd name="T3" fmla="*/ 1197 h 3770"/>
              <a:gd name="T4" fmla="*/ 1415 w 1415"/>
              <a:gd name="T5" fmla="*/ 1862 h 3770"/>
              <a:gd name="T6" fmla="*/ 0 w 1415"/>
              <a:gd name="T7" fmla="*/ 3770 h 3770"/>
              <a:gd name="T8" fmla="*/ 0 w 1415"/>
              <a:gd name="T9" fmla="*/ 3272 h 3770"/>
              <a:gd name="T10" fmla="*/ 1376 w 1415"/>
              <a:gd name="T11" fmla="*/ 1801 h 3770"/>
              <a:gd name="T12" fmla="*/ 1376 w 1415"/>
              <a:gd name="T13" fmla="*/ 1272 h 3770"/>
              <a:gd name="T14" fmla="*/ 6 w 1415"/>
              <a:gd name="T15" fmla="*/ 962 h 3770"/>
              <a:gd name="T16" fmla="*/ 0 w 1415"/>
              <a:gd name="T17" fmla="*/ 0 h 3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11" name="Freeform 15"/>
          <p:cNvSpPr>
            <a:spLocks/>
          </p:cNvSpPr>
          <p:nvPr/>
        </p:nvSpPr>
        <p:spPr bwMode="gray">
          <a:xfrm>
            <a:off x="2608263" y="642938"/>
            <a:ext cx="6540500" cy="6215062"/>
          </a:xfrm>
          <a:custGeom>
            <a:avLst/>
            <a:gdLst>
              <a:gd name="T0" fmla="*/ 4115 w 4120"/>
              <a:gd name="T1" fmla="*/ 0 h 3915"/>
              <a:gd name="T2" fmla="*/ 4120 w 4120"/>
              <a:gd name="T3" fmla="*/ 500 h 3915"/>
              <a:gd name="T4" fmla="*/ 61 w 4120"/>
              <a:gd name="T5" fmla="*/ 1059 h 3915"/>
              <a:gd name="T6" fmla="*/ 61 w 4120"/>
              <a:gd name="T7" fmla="*/ 1466 h 3915"/>
              <a:gd name="T8" fmla="*/ 2419 w 4120"/>
              <a:gd name="T9" fmla="*/ 3915 h 3915"/>
              <a:gd name="T10" fmla="*/ 1830 w 4120"/>
              <a:gd name="T11" fmla="*/ 3915 h 3915"/>
              <a:gd name="T12" fmla="*/ 0 w 4120"/>
              <a:gd name="T13" fmla="*/ 1449 h 3915"/>
              <a:gd name="T14" fmla="*/ 0 w 4120"/>
              <a:gd name="T15" fmla="*/ 967 h 3915"/>
              <a:gd name="T16" fmla="*/ 4115 w 4120"/>
              <a:gd name="T17" fmla="*/ 0 h 3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12" name="Freeform 16"/>
          <p:cNvSpPr>
            <a:spLocks/>
          </p:cNvSpPr>
          <p:nvPr/>
        </p:nvSpPr>
        <p:spPr bwMode="gray">
          <a:xfrm>
            <a:off x="2586038" y="-17463"/>
            <a:ext cx="6557962" cy="6875463"/>
          </a:xfrm>
          <a:custGeom>
            <a:avLst/>
            <a:gdLst>
              <a:gd name="T0" fmla="*/ 4131 w 4131"/>
              <a:gd name="T1" fmla="*/ 0 h 4348"/>
              <a:gd name="T2" fmla="*/ 4126 w 4131"/>
              <a:gd name="T3" fmla="*/ 494 h 4348"/>
              <a:gd name="T4" fmla="*/ 55 w 4131"/>
              <a:gd name="T5" fmla="*/ 1404 h 4348"/>
              <a:gd name="T6" fmla="*/ 55 w 4131"/>
              <a:gd name="T7" fmla="*/ 1853 h 4348"/>
              <a:gd name="T8" fmla="*/ 3156 w 4131"/>
              <a:gd name="T9" fmla="*/ 4348 h 4348"/>
              <a:gd name="T10" fmla="*/ 2067 w 4131"/>
              <a:gd name="T11" fmla="*/ 4348 h 4348"/>
              <a:gd name="T12" fmla="*/ 0 w 4131"/>
              <a:gd name="T13" fmla="*/ 1882 h 4348"/>
              <a:gd name="T14" fmla="*/ 0 w 4131"/>
              <a:gd name="T15" fmla="*/ 1355 h 4348"/>
              <a:gd name="T16" fmla="*/ 3615 w 4131"/>
              <a:gd name="T17" fmla="*/ 0 h 4348"/>
              <a:gd name="T18" fmla="*/ 4131 w 4131"/>
              <a:gd name="T19" fmla="*/ 0 h 4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13" name="Freeform 17"/>
          <p:cNvSpPr>
            <a:spLocks/>
          </p:cNvSpPr>
          <p:nvPr/>
        </p:nvSpPr>
        <p:spPr bwMode="gray">
          <a:xfrm>
            <a:off x="2771775" y="-26988"/>
            <a:ext cx="5761038" cy="2087563"/>
          </a:xfrm>
          <a:custGeom>
            <a:avLst/>
            <a:gdLst>
              <a:gd name="T0" fmla="*/ 0 w 3629"/>
              <a:gd name="T1" fmla="*/ 1315 h 1315"/>
              <a:gd name="T2" fmla="*/ 2858 w 3629"/>
              <a:gd name="T3" fmla="*/ 0 h 1315"/>
              <a:gd name="T4" fmla="*/ 3629 w 3629"/>
              <a:gd name="T5" fmla="*/ 0 h 1315"/>
              <a:gd name="T6" fmla="*/ 0 w 3629"/>
              <a:gd name="T7" fmla="*/ 1315 h 1315"/>
            </a:gdLst>
            <a:ahLst/>
            <a:cxnLst>
              <a:cxn ang="0">
                <a:pos x="T0" y="T1"/>
              </a:cxn>
              <a:cxn ang="0">
                <a:pos x="T2" y="T3"/>
              </a:cxn>
              <a:cxn ang="0">
                <a:pos x="T4" y="T5"/>
              </a:cxn>
              <a:cxn ang="0">
                <a:pos x="T6" y="T7"/>
              </a:cxn>
            </a:cxnLst>
            <a:rect l="0" t="0" r="r" b="b"/>
            <a:pathLst>
              <a:path w="3629" h="1315">
                <a:moveTo>
                  <a:pt x="0" y="1315"/>
                </a:moveTo>
                <a:lnTo>
                  <a:pt x="2858" y="0"/>
                </a:lnTo>
                <a:lnTo>
                  <a:pt x="3629" y="0"/>
                </a:lnTo>
                <a:lnTo>
                  <a:pt x="0" y="1315"/>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14" name="Freeform 18"/>
          <p:cNvSpPr>
            <a:spLocks/>
          </p:cNvSpPr>
          <p:nvPr/>
        </p:nvSpPr>
        <p:spPr bwMode="gray">
          <a:xfrm>
            <a:off x="2555875" y="2924175"/>
            <a:ext cx="3384550" cy="3944938"/>
          </a:xfrm>
          <a:custGeom>
            <a:avLst/>
            <a:gdLst>
              <a:gd name="T0" fmla="*/ 0 w 2132"/>
              <a:gd name="T1" fmla="*/ 0 h 2495"/>
              <a:gd name="T2" fmla="*/ 2132 w 2132"/>
              <a:gd name="T3" fmla="*/ 2495 h 2495"/>
              <a:gd name="T4" fmla="*/ 1814 w 2132"/>
              <a:gd name="T5" fmla="*/ 2495 h 2495"/>
              <a:gd name="T6" fmla="*/ 0 w 2132"/>
              <a:gd name="T7" fmla="*/ 0 h 2495"/>
            </a:gdLst>
            <a:ahLst/>
            <a:cxnLst>
              <a:cxn ang="0">
                <a:pos x="T0" y="T1"/>
              </a:cxn>
              <a:cxn ang="0">
                <a:pos x="T2" y="T3"/>
              </a:cxn>
              <a:cxn ang="0">
                <a:pos x="T4" y="T5"/>
              </a:cxn>
              <a:cxn ang="0">
                <a:pos x="T6" y="T7"/>
              </a:cxn>
            </a:cxnLst>
            <a:rect l="0" t="0" r="r" b="b"/>
            <a:pathLst>
              <a:path w="2132" h="2495">
                <a:moveTo>
                  <a:pt x="0" y="0"/>
                </a:moveTo>
                <a:lnTo>
                  <a:pt x="2132" y="2495"/>
                </a:lnTo>
                <a:lnTo>
                  <a:pt x="1814" y="2495"/>
                </a:lnTo>
                <a:lnTo>
                  <a:pt x="0" y="0"/>
                </a:lnTo>
                <a:close/>
              </a:path>
            </a:pathLst>
          </a:custGeom>
          <a:solidFill>
            <a:srgbClr val="FFFFFF">
              <a:alpha val="35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20" name="Freeform 24"/>
          <p:cNvSpPr>
            <a:spLocks/>
          </p:cNvSpPr>
          <p:nvPr/>
        </p:nvSpPr>
        <p:spPr bwMode="gray">
          <a:xfrm>
            <a:off x="-19050" y="180975"/>
            <a:ext cx="2262188" cy="1914525"/>
          </a:xfrm>
          <a:custGeom>
            <a:avLst/>
            <a:gdLst>
              <a:gd name="T0" fmla="*/ 1425 w 1425"/>
              <a:gd name="T1" fmla="*/ 1206 h 1206"/>
              <a:gd name="T2" fmla="*/ 0 w 1425"/>
              <a:gd name="T3" fmla="*/ 0 h 1206"/>
              <a:gd name="T4" fmla="*/ 0 w 1425"/>
              <a:gd name="T5" fmla="*/ 186 h 1206"/>
              <a:gd name="T6" fmla="*/ 1425 w 1425"/>
              <a:gd name="T7" fmla="*/ 1206 h 1206"/>
            </a:gdLst>
            <a:ahLst/>
            <a:cxnLst>
              <a:cxn ang="0">
                <a:pos x="T0" y="T1"/>
              </a:cxn>
              <a:cxn ang="0">
                <a:pos x="T2" y="T3"/>
              </a:cxn>
              <a:cxn ang="0">
                <a:pos x="T4" y="T5"/>
              </a:cxn>
              <a:cxn ang="0">
                <a:pos x="T6" y="T7"/>
              </a:cxn>
            </a:cxnLst>
            <a:rect l="0" t="0" r="r" b="b"/>
            <a:pathLst>
              <a:path w="1425" h="1206">
                <a:moveTo>
                  <a:pt x="1425" y="1206"/>
                </a:moveTo>
                <a:lnTo>
                  <a:pt x="0" y="0"/>
                </a:lnTo>
                <a:lnTo>
                  <a:pt x="0" y="186"/>
                </a:lnTo>
                <a:lnTo>
                  <a:pt x="1425" y="1206"/>
                </a:lnTo>
                <a:close/>
              </a:path>
            </a:pathLst>
          </a:custGeom>
          <a:solidFill>
            <a:srgbClr val="333333">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21" name="Freeform 25"/>
          <p:cNvSpPr>
            <a:spLocks/>
          </p:cNvSpPr>
          <p:nvPr/>
        </p:nvSpPr>
        <p:spPr bwMode="gray">
          <a:xfrm>
            <a:off x="-12700" y="3105150"/>
            <a:ext cx="2327275" cy="3762375"/>
          </a:xfrm>
          <a:custGeom>
            <a:avLst/>
            <a:gdLst>
              <a:gd name="T0" fmla="*/ 0 w 1466"/>
              <a:gd name="T1" fmla="*/ 2248 h 2370"/>
              <a:gd name="T2" fmla="*/ 1466 w 1466"/>
              <a:gd name="T3" fmla="*/ 0 h 2370"/>
              <a:gd name="T4" fmla="*/ 194 w 1466"/>
              <a:gd name="T5" fmla="*/ 2370 h 2370"/>
              <a:gd name="T6" fmla="*/ 4 w 1466"/>
              <a:gd name="T7" fmla="*/ 2364 h 2370"/>
              <a:gd name="T8" fmla="*/ 0 w 1466"/>
              <a:gd name="T9" fmla="*/ 2248 h 2370"/>
            </a:gdLst>
            <a:ahLst/>
            <a:cxnLst>
              <a:cxn ang="0">
                <a:pos x="T0" y="T1"/>
              </a:cxn>
              <a:cxn ang="0">
                <a:pos x="T2" y="T3"/>
              </a:cxn>
              <a:cxn ang="0">
                <a:pos x="T4" y="T5"/>
              </a:cxn>
              <a:cxn ang="0">
                <a:pos x="T6" y="T7"/>
              </a:cxn>
              <a:cxn ang="0">
                <a:pos x="T8" y="T9"/>
              </a:cxn>
            </a:cxnLst>
            <a:rect l="0" t="0" r="r" b="b"/>
            <a:pathLst>
              <a:path w="1466" h="2370">
                <a:moveTo>
                  <a:pt x="0" y="2248"/>
                </a:moveTo>
                <a:lnTo>
                  <a:pt x="1466" y="0"/>
                </a:lnTo>
                <a:lnTo>
                  <a:pt x="194" y="2370"/>
                </a:lnTo>
                <a:lnTo>
                  <a:pt x="4" y="2364"/>
                </a:lnTo>
                <a:lnTo>
                  <a:pt x="0" y="2248"/>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4122" name="Freeform 26"/>
          <p:cNvSpPr>
            <a:spLocks/>
          </p:cNvSpPr>
          <p:nvPr/>
        </p:nvSpPr>
        <p:spPr bwMode="gray">
          <a:xfrm>
            <a:off x="-9525" y="1403350"/>
            <a:ext cx="2317750" cy="5265738"/>
          </a:xfrm>
          <a:custGeom>
            <a:avLst/>
            <a:gdLst>
              <a:gd name="T0" fmla="*/ 6 w 1460"/>
              <a:gd name="T1" fmla="*/ 0 h 3317"/>
              <a:gd name="T2" fmla="*/ 6 w 1460"/>
              <a:gd name="T3" fmla="*/ 643 h 3317"/>
              <a:gd name="T4" fmla="*/ 1410 w 1460"/>
              <a:gd name="T5" fmla="*/ 564 h 3317"/>
              <a:gd name="T6" fmla="*/ 1410 w 1460"/>
              <a:gd name="T7" fmla="*/ 1049 h 3317"/>
              <a:gd name="T8" fmla="*/ 0 w 1460"/>
              <a:gd name="T9" fmla="*/ 2852 h 3317"/>
              <a:gd name="T10" fmla="*/ 0 w 1460"/>
              <a:gd name="T11" fmla="*/ 3317 h 3317"/>
              <a:gd name="T12" fmla="*/ 1460 w 1460"/>
              <a:gd name="T13" fmla="*/ 1062 h 3317"/>
              <a:gd name="T14" fmla="*/ 1460 w 1460"/>
              <a:gd name="T15" fmla="*/ 505 h 3317"/>
              <a:gd name="T16" fmla="*/ 6 w 1460"/>
              <a:gd name="T17" fmla="*/ 0 h 3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0"/>
              <a:ext cx="5760" cy="4326"/>
            </a:xfrm>
            <a:prstGeom prst="rect">
              <a:avLst/>
            </a:prstGeom>
            <a:noFill/>
            <a:extLst>
              <a:ext uri="{909E8E84-426E-40DD-AFC4-6F175D3DCCD1}">
                <a14:hiddenFill xmlns:a14="http://schemas.microsoft.com/office/drawing/2010/main">
                  <a:solidFill>
                    <a:srgbClr val="FFFFFF"/>
                  </a:solidFill>
                </a14:hiddenFill>
              </a:ext>
            </a:extLst>
          </p:spPr>
        </p:pic>
        <p:sp>
          <p:nvSpPr>
            <p:cNvPr id="4123" name="Rectangle 27"/>
            <p:cNvSpPr>
              <a:spLocks noChangeArrowheads="1"/>
            </p:cNvSpPr>
            <p:nvPr userDrawn="1"/>
          </p:nvSpPr>
          <p:spPr bwMode="gray">
            <a:xfrm>
              <a:off x="212" y="462"/>
              <a:ext cx="5334" cy="3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lang="en-US" sz="1800">
                <a:solidFill>
                  <a:srgbClr val="000000"/>
                </a:solidFill>
              </a:endParaRPr>
            </a:p>
          </p:txBody>
        </p:sp>
      </p:grpSp>
      <p:pic>
        <p:nvPicPr>
          <p:cNvPr id="4115" name="Picture 19" desc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141788" y="4041775"/>
            <a:ext cx="415925" cy="415925"/>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solidFill>
                <a:srgbClr val="000000"/>
              </a:solidFill>
            </a:endParaRPr>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pPr lvl="0"/>
            <a:r>
              <a:rPr lang="en-US" noProof="0" smtClean="0"/>
              <a:t>Click to edit Master subtitle style</a:t>
            </a:r>
          </a:p>
        </p:txBody>
      </p:sp>
      <p:sp>
        <p:nvSpPr>
          <p:cNvPr id="4125" name="Text Box 29"/>
          <p:cNvSpPr txBox="1">
            <a:spLocks noChangeArrowheads="1"/>
          </p:cNvSpPr>
          <p:nvPr/>
        </p:nvSpPr>
        <p:spPr bwMode="gray">
          <a:xfrm>
            <a:off x="7561263" y="5476875"/>
            <a:ext cx="1196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spcBef>
                <a:spcPct val="0"/>
              </a:spcBef>
              <a:buClrTx/>
              <a:buSzTx/>
              <a:buFontTx/>
              <a:buNone/>
            </a:pP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spcBef>
                <a:spcPct val="0"/>
              </a:spcBef>
              <a:buClrTx/>
              <a:buSzTx/>
              <a:buFontTx/>
              <a:buNone/>
            </a:pPr>
            <a:r>
              <a:rPr lang="en-US" sz="1600">
                <a:solidFill>
                  <a:srgbClr val="000000"/>
                </a:solidFill>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solidFill>
                <a:srgbClr val="000000"/>
              </a:solidFill>
            </a:endParaRPr>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958919C5-330E-4FE2-A090-4921B64E6EA4}" type="slidenum">
              <a:rPr lang="en-US">
                <a:solidFill>
                  <a:srgbClr val="000000"/>
                </a:solidFill>
              </a:rPr>
              <a:pPr/>
              <a:t>‹#›</a:t>
            </a:fld>
            <a:endParaRPr lang="en-US">
              <a:solidFill>
                <a:srgbClr val="000000"/>
              </a:solidFill>
            </a:endParaRPr>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lang="en-US" sz="1800">
              <a:solidFill>
                <a:srgbClr val="000000"/>
              </a:solidFill>
            </a:endParaRPr>
          </a:p>
        </p:txBody>
      </p:sp>
    </p:spTree>
    <p:extLst>
      <p:ext uri="{BB962C8B-B14F-4D97-AF65-F5344CB8AC3E}">
        <p14:creationId xmlns:p14="http://schemas.microsoft.com/office/powerpoint/2010/main" val="268618176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9573D3-958E-4963-862C-0979D279D57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60265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8438"/>
            <a:ext cx="20574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8438"/>
            <a:ext cx="6019800" cy="5927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92E5DB1-C1AF-490E-AF4F-70E1EC35AC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480002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03288" y="198438"/>
            <a:ext cx="6302375"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83325"/>
            <a:ext cx="2133600" cy="3048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83325"/>
            <a:ext cx="2895600" cy="3048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83325"/>
            <a:ext cx="2133600" cy="304800"/>
          </a:xfrm>
        </p:spPr>
        <p:txBody>
          <a:bodyPr/>
          <a:lstStyle>
            <a:lvl1pPr>
              <a:defRPr/>
            </a:lvl1pPr>
          </a:lstStyle>
          <a:p>
            <a:fld id="{F3A78DAA-8CF4-42A6-854F-88AD6FB7638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5138521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F00444C-9C04-4B22-AEC0-015A2850C987}" type="slidenum">
              <a:rPr lang="en-US" altLang="en-US" smtClean="0"/>
              <a:pPr/>
              <a:t>‹#›</a:t>
            </a:fld>
            <a:endParaRPr lang="en-US"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8AFADA6-5304-4B28-9DB9-68A01080B9C1}" type="slidenum">
              <a:rPr lang="en-US" altLang="en-US" smtClean="0"/>
              <a:pPr/>
              <a:t>‹#›</a:t>
            </a:fld>
            <a:endParaRPr lang="en-US" alt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B25CCA4-E43D-4441-8403-BB72FFC8829E}"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5A2096A-3F54-47C3-8469-1682AEA54481}" type="slidenum">
              <a:rPr lang="en-US" altLang="en-US" smtClean="0"/>
              <a:pPr/>
              <a:t>‹#›</a:t>
            </a:fld>
            <a:endParaRPr lang="en-US" alt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C72A3D18-9729-4BFA-8F8F-EF2E75CDB5FE}" type="slidenum">
              <a:rPr lang="en-US" altLang="en-US" smtClean="0"/>
              <a:pPr/>
              <a:t>‹#›</a:t>
            </a:fld>
            <a:endParaRPr lang="en-US" alt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F4CE32D-A640-4DE2-AE98-3541A70090D6}"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7629BDB-07CF-44C9-A868-662578A59812}"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463C1A3-3EFA-4FF1-8734-43E969BFA6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117760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F30DF74-9A63-4411-A305-450432C6DB9E}"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15B4B0D-47B8-4673-9675-5E4F1E542F54}" type="slidenum">
              <a:rPr lang="en-US" altLang="en-US" smtClean="0"/>
              <a:pPr/>
              <a:t>‹#›</a:t>
            </a:fld>
            <a:endParaRPr lang="en-US"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0C67DD4-711D-4F9B-8924-035F12DA66E2}"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64F329E-E849-492B-BCAA-972E084E0BA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7696B37-D570-4A4A-95FD-2F9F8421127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7497383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F8297B0-A67E-4B64-B1CB-BE20D8A7CD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625109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2A565C8-017D-4DA7-8A03-B561EDC207D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880389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3FD0033-3CAE-4343-974E-F04D2036BA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2509987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B1DF2BE-ADE1-40BF-9482-5EECD711C78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79207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B0ACFA4-90A2-4430-949B-A5D761F2F8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980990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60FCC8E-D495-479B-A0FA-F2C2625A6D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34065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gd name="T0" fmla="*/ 312 w 696"/>
              <a:gd name="T1" fmla="*/ 0 h 4314"/>
              <a:gd name="T2" fmla="*/ 528 w 696"/>
              <a:gd name="T3" fmla="*/ 444 h 4314"/>
              <a:gd name="T4" fmla="*/ 696 w 696"/>
              <a:gd name="T5" fmla="*/ 960 h 4314"/>
              <a:gd name="T6" fmla="*/ 426 w 696"/>
              <a:gd name="T7" fmla="*/ 4314 h 4314"/>
              <a:gd name="T8" fmla="*/ 108 w 696"/>
              <a:gd name="T9" fmla="*/ 4314 h 4314"/>
              <a:gd name="T10" fmla="*/ 648 w 696"/>
              <a:gd name="T11" fmla="*/ 960 h 4314"/>
              <a:gd name="T12" fmla="*/ 456 w 696"/>
              <a:gd name="T13" fmla="*/ 432 h 4314"/>
              <a:gd name="T14" fmla="*/ 0 w 696"/>
              <a:gd name="T15" fmla="*/ 0 h 4314"/>
              <a:gd name="T16" fmla="*/ 312 w 696"/>
              <a:gd name="T17" fmla="*/ 0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34" name="Freeform 10"/>
          <p:cNvSpPr>
            <a:spLocks/>
          </p:cNvSpPr>
          <p:nvPr/>
        </p:nvSpPr>
        <p:spPr bwMode="gray">
          <a:xfrm>
            <a:off x="1066800" y="0"/>
            <a:ext cx="7543800" cy="6858000"/>
          </a:xfrm>
          <a:custGeom>
            <a:avLst/>
            <a:gdLst>
              <a:gd name="T0" fmla="*/ 0 w 4752"/>
              <a:gd name="T1" fmla="*/ 0 h 4320"/>
              <a:gd name="T2" fmla="*/ 1536 w 4752"/>
              <a:gd name="T3" fmla="*/ 0 h 4320"/>
              <a:gd name="T4" fmla="*/ 4590 w 4752"/>
              <a:gd name="T5" fmla="*/ 450 h 4320"/>
              <a:gd name="T6" fmla="*/ 4752 w 4752"/>
              <a:gd name="T7" fmla="*/ 972 h 4320"/>
              <a:gd name="T8" fmla="*/ 3600 w 4752"/>
              <a:gd name="T9" fmla="*/ 4320 h 4320"/>
              <a:gd name="T10" fmla="*/ 3312 w 4752"/>
              <a:gd name="T11" fmla="*/ 4320 h 4320"/>
              <a:gd name="T12" fmla="*/ 4712 w 4752"/>
              <a:gd name="T13" fmla="*/ 994 h 4320"/>
              <a:gd name="T14" fmla="*/ 4518 w 4752"/>
              <a:gd name="T15" fmla="*/ 524 h 4320"/>
              <a:gd name="T16" fmla="*/ 0 w 4752"/>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35" name="Freeform 11"/>
          <p:cNvSpPr>
            <a:spLocks/>
          </p:cNvSpPr>
          <p:nvPr/>
        </p:nvSpPr>
        <p:spPr bwMode="gray">
          <a:xfrm>
            <a:off x="5486400" y="1657350"/>
            <a:ext cx="2990850" cy="5200650"/>
          </a:xfrm>
          <a:custGeom>
            <a:avLst/>
            <a:gdLst>
              <a:gd name="T0" fmla="*/ 384 w 1884"/>
              <a:gd name="T1" fmla="*/ 3276 h 3276"/>
              <a:gd name="T2" fmla="*/ 1884 w 1884"/>
              <a:gd name="T3" fmla="*/ 0 h 3276"/>
              <a:gd name="T4" fmla="*/ 0 w 1884"/>
              <a:gd name="T5" fmla="*/ 3276 h 3276"/>
              <a:gd name="T6" fmla="*/ 384 w 1884"/>
              <a:gd name="T7" fmla="*/ 3276 h 3276"/>
            </a:gdLst>
            <a:ahLst/>
            <a:cxnLst>
              <a:cxn ang="0">
                <a:pos x="T0" y="T1"/>
              </a:cxn>
              <a:cxn ang="0">
                <a:pos x="T2" y="T3"/>
              </a:cxn>
              <a:cxn ang="0">
                <a:pos x="T4" y="T5"/>
              </a:cxn>
              <a:cxn ang="0">
                <a:pos x="T6" y="T7"/>
              </a:cxn>
            </a:cxnLst>
            <a:rect l="0" t="0" r="r" b="b"/>
            <a:pathLst>
              <a:path w="1884" h="3276">
                <a:moveTo>
                  <a:pt x="384" y="3276"/>
                </a:moveTo>
                <a:lnTo>
                  <a:pt x="1884" y="0"/>
                </a:lnTo>
                <a:lnTo>
                  <a:pt x="0" y="3276"/>
                </a:lnTo>
                <a:lnTo>
                  <a:pt x="384" y="3276"/>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36" name="Freeform 12"/>
          <p:cNvSpPr>
            <a:spLocks/>
          </p:cNvSpPr>
          <p:nvPr/>
        </p:nvSpPr>
        <p:spPr bwMode="gray">
          <a:xfrm>
            <a:off x="3429000" y="0"/>
            <a:ext cx="5172075" cy="6858000"/>
          </a:xfrm>
          <a:custGeom>
            <a:avLst/>
            <a:gdLst>
              <a:gd name="T0" fmla="*/ 0 w 3258"/>
              <a:gd name="T1" fmla="*/ 0 h 4320"/>
              <a:gd name="T2" fmla="*/ 3082 w 3258"/>
              <a:gd name="T3" fmla="*/ 475 h 4320"/>
              <a:gd name="T4" fmla="*/ 3210 w 3258"/>
              <a:gd name="T5" fmla="*/ 936 h 4320"/>
              <a:gd name="T6" fmla="*/ 1728 w 3258"/>
              <a:gd name="T7" fmla="*/ 4320 h 4320"/>
              <a:gd name="T8" fmla="*/ 1872 w 3258"/>
              <a:gd name="T9" fmla="*/ 4320 h 4320"/>
              <a:gd name="T10" fmla="*/ 3258 w 3258"/>
              <a:gd name="T11" fmla="*/ 912 h 4320"/>
              <a:gd name="T12" fmla="*/ 3120 w 3258"/>
              <a:gd name="T13" fmla="*/ 432 h 4320"/>
              <a:gd name="T14" fmla="*/ 1296 w 3258"/>
              <a:gd name="T15" fmla="*/ 0 h 4320"/>
              <a:gd name="T16" fmla="*/ 0 w 32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38" name="Freeform 14"/>
          <p:cNvSpPr>
            <a:spLocks/>
          </p:cNvSpPr>
          <p:nvPr/>
        </p:nvSpPr>
        <p:spPr bwMode="gray">
          <a:xfrm>
            <a:off x="8382000" y="0"/>
            <a:ext cx="762000" cy="1143000"/>
          </a:xfrm>
          <a:custGeom>
            <a:avLst/>
            <a:gdLst>
              <a:gd name="T0" fmla="*/ 48 w 480"/>
              <a:gd name="T1" fmla="*/ 0 h 720"/>
              <a:gd name="T2" fmla="*/ 0 w 480"/>
              <a:gd name="T3" fmla="*/ 96 h 720"/>
              <a:gd name="T4" fmla="*/ 354 w 480"/>
              <a:gd name="T5" fmla="*/ 690 h 720"/>
              <a:gd name="T6" fmla="*/ 480 w 480"/>
              <a:gd name="T7" fmla="*/ 720 h 720"/>
              <a:gd name="T8" fmla="*/ 480 w 480"/>
              <a:gd name="T9" fmla="*/ 576 h 720"/>
              <a:gd name="T10" fmla="*/ 48 w 480"/>
              <a:gd name="T11" fmla="*/ 96 h 720"/>
              <a:gd name="T12" fmla="*/ 89 w 480"/>
              <a:gd name="T13" fmla="*/ 0 h 720"/>
              <a:gd name="T14" fmla="*/ 48 w 480"/>
              <a:gd name="T15" fmla="*/ 0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39" name="Freeform 15"/>
          <p:cNvSpPr>
            <a:spLocks/>
          </p:cNvSpPr>
          <p:nvPr/>
        </p:nvSpPr>
        <p:spPr bwMode="gray">
          <a:xfrm>
            <a:off x="8610600" y="228600"/>
            <a:ext cx="533400" cy="533400"/>
          </a:xfrm>
          <a:custGeom>
            <a:avLst/>
            <a:gdLst>
              <a:gd name="T0" fmla="*/ 336 w 336"/>
              <a:gd name="T1" fmla="*/ 336 h 336"/>
              <a:gd name="T2" fmla="*/ 0 w 336"/>
              <a:gd name="T3" fmla="*/ 0 h 336"/>
              <a:gd name="T4" fmla="*/ 336 w 336"/>
              <a:gd name="T5" fmla="*/ 240 h 336"/>
              <a:gd name="T6" fmla="*/ 336 w 336"/>
              <a:gd name="T7" fmla="*/ 336 h 336"/>
            </a:gdLst>
            <a:ahLst/>
            <a:cxnLst>
              <a:cxn ang="0">
                <a:pos x="T0" y="T1"/>
              </a:cxn>
              <a:cxn ang="0">
                <a:pos x="T2" y="T3"/>
              </a:cxn>
              <a:cxn ang="0">
                <a:pos x="T4" y="T5"/>
              </a:cxn>
              <a:cxn ang="0">
                <a:pos x="T6" y="T7"/>
              </a:cxn>
            </a:cxnLst>
            <a:rect l="0" t="0" r="r" b="b"/>
            <a:pathLst>
              <a:path w="336" h="336">
                <a:moveTo>
                  <a:pt x="336" y="336"/>
                </a:moveTo>
                <a:lnTo>
                  <a:pt x="0" y="0"/>
                </a:lnTo>
                <a:lnTo>
                  <a:pt x="336" y="240"/>
                </a:lnTo>
                <a:lnTo>
                  <a:pt x="336" y="336"/>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gd name="T0" fmla="*/ 0 w 2058"/>
                <a:gd name="T1" fmla="*/ 0 h 4320"/>
                <a:gd name="T2" fmla="*/ 1056 w 2058"/>
                <a:gd name="T3" fmla="*/ 0 h 4320"/>
                <a:gd name="T4" fmla="*/ 1854 w 2058"/>
                <a:gd name="T5" fmla="*/ 402 h 4320"/>
                <a:gd name="T6" fmla="*/ 2058 w 2058"/>
                <a:gd name="T7" fmla="*/ 972 h 4320"/>
                <a:gd name="T8" fmla="*/ 1296 w 2058"/>
                <a:gd name="T9" fmla="*/ 4320 h 4320"/>
                <a:gd name="T10" fmla="*/ 720 w 2058"/>
                <a:gd name="T11" fmla="*/ 4320 h 4320"/>
                <a:gd name="T12" fmla="*/ 1920 w 2058"/>
                <a:gd name="T13" fmla="*/ 912 h 4320"/>
                <a:gd name="T14" fmla="*/ 1776 w 2058"/>
                <a:gd name="T15" fmla="*/ 432 h 4320"/>
                <a:gd name="T16" fmla="*/ 0 w 20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sp>
          <p:nvSpPr>
            <p:cNvPr id="1047" name="Freeform 23"/>
            <p:cNvSpPr>
              <a:spLocks/>
            </p:cNvSpPr>
            <p:nvPr userDrawn="1"/>
          </p:nvSpPr>
          <p:spPr bwMode="gray">
            <a:xfrm>
              <a:off x="4217" y="1056"/>
              <a:ext cx="1152" cy="3264"/>
            </a:xfrm>
            <a:custGeom>
              <a:avLst/>
              <a:gdLst>
                <a:gd name="T0" fmla="*/ 0 w 1152"/>
                <a:gd name="T1" fmla="*/ 3264 h 3264"/>
                <a:gd name="T2" fmla="*/ 1152 w 1152"/>
                <a:gd name="T3" fmla="*/ 0 h 3264"/>
                <a:gd name="T4" fmla="*/ 96 w 1152"/>
                <a:gd name="T5" fmla="*/ 3264 h 3264"/>
                <a:gd name="T6" fmla="*/ 0 w 1152"/>
                <a:gd name="T7" fmla="*/ 3264 h 3264"/>
              </a:gdLst>
              <a:ahLst/>
              <a:cxnLst>
                <a:cxn ang="0">
                  <a:pos x="T0" y="T1"/>
                </a:cxn>
                <a:cxn ang="0">
                  <a:pos x="T2" y="T3"/>
                </a:cxn>
                <a:cxn ang="0">
                  <a:pos x="T4" y="T5"/>
                </a:cxn>
                <a:cxn ang="0">
                  <a:pos x="T6" y="T7"/>
                </a:cxn>
              </a:cxnLst>
              <a:rect l="0" t="0" r="r" b="b"/>
              <a:pathLst>
                <a:path w="1152" h="3264">
                  <a:moveTo>
                    <a:pt x="0" y="3264"/>
                  </a:moveTo>
                  <a:lnTo>
                    <a:pt x="1152" y="0"/>
                  </a:lnTo>
                  <a:lnTo>
                    <a:pt x="96" y="3264"/>
                  </a:lnTo>
                  <a:lnTo>
                    <a:pt x="0" y="326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Tx/>
                <a:buSzTx/>
                <a:buFontTx/>
                <a:buNone/>
              </a:pPr>
              <a:endParaRPr lang="en-US" sz="1800">
                <a:solidFill>
                  <a:srgbClr val="000000"/>
                </a:solidFill>
              </a:endParaRP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lang="en-US" sz="1800">
                <a:solidFill>
                  <a:srgbClr val="000000"/>
                </a:solidFill>
              </a:endParaRP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lang="en-US" sz="1800">
                <a:solidFill>
                  <a:srgbClr val="000000"/>
                </a:solidFill>
              </a:endParaRP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lang="en-US" sz="1800">
              <a:solidFill>
                <a:srgbClr val="000000"/>
              </a:solidFill>
            </a:endParaRPr>
          </a:p>
        </p:txBody>
      </p:sp>
      <p:pic>
        <p:nvPicPr>
          <p:cNvPr id="1043" name="Picture 19" descr="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gray">
          <a:xfrm>
            <a:off x="500063" y="577850"/>
            <a:ext cx="371475" cy="37147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gray">
          <a:xfrm>
            <a:off x="903288" y="198438"/>
            <a:ext cx="6302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spcBef>
                <a:spcPct val="0"/>
              </a:spcBef>
              <a:buClrTx/>
              <a:buSzTx/>
              <a:buFontTx/>
              <a:buNone/>
            </a:pPr>
            <a:endParaRPr lang="en-US">
              <a:solidFill>
                <a:srgbClr val="000000"/>
              </a:solidFill>
            </a:endParaRPr>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spcBef>
                <a:spcPct val="0"/>
              </a:spcBef>
              <a:buClrTx/>
              <a:buSzTx/>
              <a:buFontTx/>
              <a:buNone/>
            </a:pPr>
            <a:endParaRPr lang="en-US">
              <a:solidFill>
                <a:srgbClr val="000000"/>
              </a:solidFill>
            </a:endParaRPr>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spcBef>
                <a:spcPct val="0"/>
              </a:spcBef>
              <a:buClrTx/>
              <a:buSzTx/>
              <a:buFontTx/>
              <a:buNone/>
            </a:pPr>
            <a:fld id="{F3DB50C5-A492-4C45-80BD-46637C1E54CA}" type="slidenum">
              <a:rPr lang="en-US">
                <a:solidFill>
                  <a:srgbClr val="000000"/>
                </a:solidFill>
              </a:rPr>
              <a:pPr>
                <a:spcBef>
                  <a:spcPct val="0"/>
                </a:spcBef>
                <a:buClrTx/>
                <a:buSzTx/>
                <a:buFontTx/>
                <a:buNone/>
              </a:pPr>
              <a:t>‹#›</a:t>
            </a:fld>
            <a:endParaRPr lang="en-US">
              <a:solidFill>
                <a:srgbClr val="000000"/>
              </a:solidFill>
            </a:endParaRPr>
          </a:p>
        </p:txBody>
      </p:sp>
    </p:spTree>
    <p:extLst>
      <p:ext uri="{BB962C8B-B14F-4D97-AF65-F5344CB8AC3E}">
        <p14:creationId xmlns:p14="http://schemas.microsoft.com/office/powerpoint/2010/main" val="20979971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spcBef>
                <a:spcPct val="0"/>
              </a:spcBef>
              <a:buClrTx/>
              <a:buSzTx/>
              <a:buFontTx/>
              <a:buNone/>
            </a:pPr>
            <a:endParaRPr lang="en-US">
              <a:solidFill>
                <a:srgbClr val="000000"/>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spcBef>
                <a:spcPct val="0"/>
              </a:spcBef>
              <a:buClrTx/>
              <a:buSzTx/>
              <a:buFontTx/>
              <a:buNone/>
            </a:pPr>
            <a:endParaRPr lang="en-US">
              <a:solidFill>
                <a:srgbClr val="000000"/>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spcBef>
                <a:spcPct val="0"/>
              </a:spcBef>
              <a:buClrTx/>
              <a:buSzTx/>
              <a:buFontTx/>
              <a:buNone/>
            </a:pPr>
            <a:fld id="{F3DB50C5-A492-4C45-80BD-46637C1E54CA}" type="slidenum">
              <a:rPr lang="en-US" smtClean="0">
                <a:solidFill>
                  <a:srgbClr val="000000"/>
                </a:solidFill>
              </a:rPr>
              <a:pPr>
                <a:spcBef>
                  <a:spcPct val="0"/>
                </a:spcBef>
                <a:buClrTx/>
                <a:buSzTx/>
                <a:buFontTx/>
                <a:buNone/>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Data_goc_TTTV_TCVN%205680%20-%205680%20-%205.pdf" TargetMode="External"/><Relationship Id="rId1" Type="http://schemas.openxmlformats.org/officeDocument/2006/relationships/slideLayout" Target="../slideLayouts/slideLayout1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body" idx="1"/>
          </p:nvPr>
        </p:nvSpPr>
        <p:spPr>
          <a:xfrm>
            <a:off x="800100" y="914400"/>
            <a:ext cx="7772400" cy="990600"/>
          </a:xfrm>
        </p:spPr>
        <p:txBody>
          <a:bodyPr>
            <a:noAutofit/>
          </a:bodyPr>
          <a:lstStyle/>
          <a:p>
            <a:pPr algn="ctr">
              <a:spcBef>
                <a:spcPts val="0"/>
              </a:spcBef>
            </a:pPr>
            <a:r>
              <a:rPr lang="en-US" dirty="0">
                <a:solidFill>
                  <a:srgbClr val="FF0000"/>
                </a:solidFill>
                <a:latin typeface="Times New Roman" pitchFamily="18" charset="0"/>
                <a:cs typeface="Times New Roman" pitchFamily="18" charset="0"/>
              </a:rPr>
              <a:t>SỞ KHOA HỌC VÀ CÔNG NGHỆ</a:t>
            </a:r>
          </a:p>
          <a:p>
            <a:pPr algn="ctr">
              <a:spcBef>
                <a:spcPts val="0"/>
              </a:spcBef>
            </a:pPr>
            <a:r>
              <a:rPr lang="en-US" b="1" dirty="0">
                <a:solidFill>
                  <a:srgbClr val="FF0000"/>
                </a:solidFill>
                <a:latin typeface="Times New Roman" pitchFamily="18" charset="0"/>
                <a:cs typeface="Times New Roman" pitchFamily="18" charset="0"/>
              </a:rPr>
              <a:t>CHI CỤC TIÊU CHUẨN ĐO LƯỜNG CHẤT LƯỢNG</a:t>
            </a:r>
          </a:p>
          <a:p>
            <a:pPr algn="ctr">
              <a:spcBef>
                <a:spcPts val="0"/>
              </a:spcBef>
            </a:pPr>
            <a:r>
              <a:rPr lang="en-US" b="1" dirty="0" smtClean="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1F00444C-9C04-4B22-AEC0-015A2850C987}" type="slidenum">
              <a:rPr lang="en-US" altLang="en-US" smtClean="0"/>
              <a:pPr/>
              <a:t>1</a:t>
            </a:fld>
            <a:endParaRPr lang="en-US" altLang="en-US"/>
          </a:p>
        </p:txBody>
      </p:sp>
      <p:sp>
        <p:nvSpPr>
          <p:cNvPr id="5" name="Rectangle 8"/>
          <p:cNvSpPr txBox="1">
            <a:spLocks noChangeArrowheads="1"/>
          </p:cNvSpPr>
          <p:nvPr/>
        </p:nvSpPr>
        <p:spPr bwMode="auto">
          <a:xfrm>
            <a:off x="620486" y="2209800"/>
            <a:ext cx="7848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a:lstStyle>
          <a:p>
            <a:pPr algn="ctr">
              <a:buClrTx/>
              <a:buSzTx/>
              <a:buNone/>
            </a:pPr>
            <a:r>
              <a:rPr lang="en-US" sz="3200" kern="0" dirty="0" err="1">
                <a:solidFill>
                  <a:schemeClr val="bg1">
                    <a:lumMod val="25000"/>
                  </a:schemeClr>
                </a:solidFill>
                <a:cs typeface="Times New Roman" pitchFamily="18" charset="0"/>
              </a:rPr>
              <a:t>Hướng</a:t>
            </a:r>
            <a:r>
              <a:rPr lang="en-US" sz="3200" kern="0" dirty="0">
                <a:solidFill>
                  <a:schemeClr val="bg1">
                    <a:lumMod val="25000"/>
                  </a:schemeClr>
                </a:solidFill>
                <a:cs typeface="Times New Roman" pitchFamily="18" charset="0"/>
              </a:rPr>
              <a:t> </a:t>
            </a:r>
            <a:r>
              <a:rPr lang="en-US" sz="3200" kern="0" dirty="0" err="1">
                <a:solidFill>
                  <a:schemeClr val="bg1">
                    <a:lumMod val="25000"/>
                  </a:schemeClr>
                </a:solidFill>
                <a:cs typeface="Times New Roman" pitchFamily="18" charset="0"/>
              </a:rPr>
              <a:t>dẫn</a:t>
            </a:r>
            <a:r>
              <a:rPr lang="en-US" sz="3200" kern="0" dirty="0">
                <a:solidFill>
                  <a:schemeClr val="bg1">
                    <a:lumMod val="25000"/>
                  </a:schemeClr>
                </a:solidFill>
                <a:cs typeface="Times New Roman" pitchFamily="18" charset="0"/>
              </a:rPr>
              <a:t> </a:t>
            </a:r>
            <a:r>
              <a:rPr lang="en-US" sz="3200" kern="0" dirty="0" err="1" smtClean="0">
                <a:solidFill>
                  <a:schemeClr val="bg1">
                    <a:lumMod val="25000"/>
                  </a:schemeClr>
                </a:solidFill>
                <a:cs typeface="Times New Roman" pitchFamily="18" charset="0"/>
              </a:rPr>
              <a:t>các</a:t>
            </a:r>
            <a:r>
              <a:rPr lang="en-US" sz="3200" kern="0" dirty="0" smtClean="0">
                <a:solidFill>
                  <a:schemeClr val="bg1">
                    <a:lumMod val="25000"/>
                  </a:schemeClr>
                </a:solidFill>
                <a:cs typeface="Times New Roman" pitchFamily="18" charset="0"/>
              </a:rPr>
              <a:t> </a:t>
            </a:r>
            <a:r>
              <a:rPr lang="en-US" sz="3200" kern="0" dirty="0" err="1" smtClean="0">
                <a:solidFill>
                  <a:schemeClr val="bg1">
                    <a:lumMod val="25000"/>
                  </a:schemeClr>
                </a:solidFill>
                <a:cs typeface="Times New Roman" pitchFamily="18" charset="0"/>
              </a:rPr>
              <a:t>q</a:t>
            </a:r>
            <a:r>
              <a:rPr lang="en-US" sz="3200" kern="0" dirty="0" err="1" smtClean="0">
                <a:solidFill>
                  <a:schemeClr val="bg1">
                    <a:lumMod val="25000"/>
                  </a:schemeClr>
                </a:solidFill>
              </a:rPr>
              <a:t>uy</a:t>
            </a:r>
            <a:r>
              <a:rPr lang="en-US" sz="3200" kern="0" dirty="0" smtClean="0">
                <a:solidFill>
                  <a:schemeClr val="bg1">
                    <a:lumMod val="25000"/>
                  </a:schemeClr>
                </a:solidFill>
              </a:rPr>
              <a:t> </a:t>
            </a:r>
            <a:r>
              <a:rPr lang="en-US" sz="3200" kern="0" dirty="0" err="1" smtClean="0">
                <a:solidFill>
                  <a:schemeClr val="bg1">
                    <a:lumMod val="25000"/>
                  </a:schemeClr>
                </a:solidFill>
              </a:rPr>
              <a:t>định</a:t>
            </a:r>
            <a:r>
              <a:rPr lang="en-US" sz="3200" kern="0" dirty="0" smtClean="0">
                <a:solidFill>
                  <a:schemeClr val="bg1">
                    <a:lumMod val="25000"/>
                  </a:schemeClr>
                </a:solidFill>
              </a:rPr>
              <a:t> </a:t>
            </a:r>
            <a:r>
              <a:rPr lang="en-US" sz="3200" kern="0" dirty="0" err="1" smtClean="0">
                <a:solidFill>
                  <a:schemeClr val="bg1">
                    <a:lumMod val="25000"/>
                  </a:schemeClr>
                </a:solidFill>
              </a:rPr>
              <a:t>về</a:t>
            </a:r>
            <a:r>
              <a:rPr lang="en-US" sz="3200" kern="0" dirty="0" smtClean="0">
                <a:solidFill>
                  <a:schemeClr val="bg1">
                    <a:lumMod val="25000"/>
                  </a:schemeClr>
                </a:solidFill>
              </a:rPr>
              <a:t> </a:t>
            </a:r>
            <a:r>
              <a:rPr lang="en-US" sz="3200" kern="0" dirty="0" err="1" smtClean="0">
                <a:solidFill>
                  <a:schemeClr val="bg1">
                    <a:lumMod val="25000"/>
                  </a:schemeClr>
                </a:solidFill>
              </a:rPr>
              <a:t>công</a:t>
            </a:r>
            <a:r>
              <a:rPr lang="en-US" sz="3200" kern="0" dirty="0" smtClean="0">
                <a:solidFill>
                  <a:schemeClr val="bg1">
                    <a:lumMod val="25000"/>
                  </a:schemeClr>
                </a:solidFill>
              </a:rPr>
              <a:t> </a:t>
            </a:r>
            <a:r>
              <a:rPr lang="en-US" sz="3200" kern="0" dirty="0" err="1" smtClean="0">
                <a:solidFill>
                  <a:schemeClr val="bg1">
                    <a:lumMod val="25000"/>
                  </a:schemeClr>
                </a:solidFill>
              </a:rPr>
              <a:t>bố</a:t>
            </a:r>
            <a:r>
              <a:rPr lang="en-US" sz="3200" kern="0" dirty="0" smtClean="0">
                <a:solidFill>
                  <a:schemeClr val="bg1">
                    <a:lumMod val="25000"/>
                  </a:schemeClr>
                </a:solidFill>
              </a:rPr>
              <a:t> </a:t>
            </a:r>
            <a:r>
              <a:rPr lang="en-US" sz="3200" kern="0" dirty="0" err="1" smtClean="0">
                <a:solidFill>
                  <a:schemeClr val="bg1">
                    <a:lumMod val="25000"/>
                  </a:schemeClr>
                </a:solidFill>
              </a:rPr>
              <a:t>hợp</a:t>
            </a:r>
            <a:r>
              <a:rPr lang="en-US" sz="3200" kern="0" dirty="0" smtClean="0">
                <a:solidFill>
                  <a:schemeClr val="bg1">
                    <a:lumMod val="25000"/>
                  </a:schemeClr>
                </a:solidFill>
              </a:rPr>
              <a:t> </a:t>
            </a:r>
            <a:r>
              <a:rPr lang="en-US" sz="3200" kern="0" dirty="0" err="1" smtClean="0">
                <a:solidFill>
                  <a:schemeClr val="bg1">
                    <a:lumMod val="25000"/>
                  </a:schemeClr>
                </a:solidFill>
              </a:rPr>
              <a:t>chuẩn</a:t>
            </a:r>
            <a:r>
              <a:rPr lang="en-US" sz="3200" kern="0" dirty="0" smtClean="0">
                <a:solidFill>
                  <a:schemeClr val="bg1">
                    <a:lumMod val="25000"/>
                  </a:schemeClr>
                </a:solidFill>
              </a:rPr>
              <a:t>, </a:t>
            </a:r>
            <a:r>
              <a:rPr lang="en-US" sz="3200" kern="0" dirty="0" err="1" smtClean="0">
                <a:solidFill>
                  <a:schemeClr val="bg1">
                    <a:lumMod val="25000"/>
                  </a:schemeClr>
                </a:solidFill>
              </a:rPr>
              <a:t>công</a:t>
            </a:r>
            <a:r>
              <a:rPr lang="en-US" sz="3200" kern="0" dirty="0" smtClean="0">
                <a:solidFill>
                  <a:schemeClr val="bg1">
                    <a:lumMod val="25000"/>
                  </a:schemeClr>
                </a:solidFill>
              </a:rPr>
              <a:t> </a:t>
            </a:r>
            <a:r>
              <a:rPr lang="en-US" sz="3200" kern="0" dirty="0" err="1" smtClean="0">
                <a:solidFill>
                  <a:schemeClr val="bg1">
                    <a:lumMod val="25000"/>
                  </a:schemeClr>
                </a:solidFill>
              </a:rPr>
              <a:t>bố</a:t>
            </a:r>
            <a:r>
              <a:rPr lang="en-US" sz="3200" kern="0" dirty="0" smtClean="0">
                <a:solidFill>
                  <a:schemeClr val="bg1">
                    <a:lumMod val="25000"/>
                  </a:schemeClr>
                </a:solidFill>
              </a:rPr>
              <a:t> </a:t>
            </a:r>
            <a:r>
              <a:rPr lang="en-US" sz="3200" kern="0" dirty="0" err="1" smtClean="0">
                <a:solidFill>
                  <a:schemeClr val="bg1">
                    <a:lumMod val="25000"/>
                  </a:schemeClr>
                </a:solidFill>
              </a:rPr>
              <a:t>hợp</a:t>
            </a:r>
            <a:r>
              <a:rPr lang="en-US" sz="3200" kern="0" dirty="0" smtClean="0">
                <a:solidFill>
                  <a:schemeClr val="bg1">
                    <a:lumMod val="25000"/>
                  </a:schemeClr>
                </a:solidFill>
              </a:rPr>
              <a:t> </a:t>
            </a:r>
            <a:r>
              <a:rPr lang="en-US" sz="3200" kern="0" dirty="0" err="1" smtClean="0">
                <a:solidFill>
                  <a:schemeClr val="bg1">
                    <a:lumMod val="25000"/>
                  </a:schemeClr>
                </a:solidFill>
              </a:rPr>
              <a:t>quy</a:t>
            </a:r>
            <a:r>
              <a:rPr lang="en-US" sz="3200" kern="0" dirty="0" smtClean="0">
                <a:solidFill>
                  <a:schemeClr val="bg1">
                    <a:lumMod val="25000"/>
                  </a:schemeClr>
                </a:solidFill>
              </a:rPr>
              <a:t> </a:t>
            </a:r>
            <a:r>
              <a:rPr lang="en-US" sz="3200" kern="0" dirty="0" err="1" smtClean="0">
                <a:solidFill>
                  <a:schemeClr val="bg1">
                    <a:lumMod val="25000"/>
                  </a:schemeClr>
                </a:solidFill>
              </a:rPr>
              <a:t>và</a:t>
            </a:r>
            <a:r>
              <a:rPr lang="en-US" sz="3200" kern="0" dirty="0" smtClean="0">
                <a:solidFill>
                  <a:schemeClr val="bg1">
                    <a:lumMod val="25000"/>
                  </a:schemeClr>
                </a:solidFill>
              </a:rPr>
              <a:t> </a:t>
            </a:r>
            <a:r>
              <a:rPr lang="en-US" sz="3200" kern="0" dirty="0" err="1" smtClean="0">
                <a:solidFill>
                  <a:schemeClr val="bg1">
                    <a:lumMod val="25000"/>
                  </a:schemeClr>
                </a:solidFill>
              </a:rPr>
              <a:t>phương</a:t>
            </a:r>
            <a:r>
              <a:rPr lang="en-US" sz="3200" kern="0" dirty="0" smtClean="0">
                <a:solidFill>
                  <a:schemeClr val="bg1">
                    <a:lumMod val="25000"/>
                  </a:schemeClr>
                </a:solidFill>
              </a:rPr>
              <a:t> </a:t>
            </a:r>
            <a:r>
              <a:rPr lang="en-US" sz="3200" kern="0" dirty="0" err="1" smtClean="0">
                <a:solidFill>
                  <a:schemeClr val="bg1">
                    <a:lumMod val="25000"/>
                  </a:schemeClr>
                </a:solidFill>
              </a:rPr>
              <a:t>thức</a:t>
            </a:r>
            <a:r>
              <a:rPr lang="en-US" sz="3200" kern="0" dirty="0" smtClean="0">
                <a:solidFill>
                  <a:schemeClr val="bg1">
                    <a:lumMod val="25000"/>
                  </a:schemeClr>
                </a:solidFill>
              </a:rPr>
              <a:t> </a:t>
            </a:r>
            <a:r>
              <a:rPr lang="en-US" sz="3200" kern="0" dirty="0" err="1" smtClean="0">
                <a:solidFill>
                  <a:schemeClr val="bg1">
                    <a:lumMod val="25000"/>
                  </a:schemeClr>
                </a:solidFill>
              </a:rPr>
              <a:t>đánh</a:t>
            </a:r>
            <a:r>
              <a:rPr lang="en-US" sz="3200" kern="0" dirty="0" smtClean="0">
                <a:solidFill>
                  <a:schemeClr val="bg1">
                    <a:lumMod val="25000"/>
                  </a:schemeClr>
                </a:solidFill>
              </a:rPr>
              <a:t> </a:t>
            </a:r>
            <a:r>
              <a:rPr lang="en-US" sz="3200" kern="0" dirty="0" err="1" smtClean="0">
                <a:solidFill>
                  <a:schemeClr val="bg1">
                    <a:lumMod val="25000"/>
                  </a:schemeClr>
                </a:solidFill>
              </a:rPr>
              <a:t>giá</a:t>
            </a:r>
            <a:r>
              <a:rPr lang="en-US" sz="3200" kern="0" dirty="0" smtClean="0">
                <a:solidFill>
                  <a:schemeClr val="bg1">
                    <a:lumMod val="25000"/>
                  </a:schemeClr>
                </a:solidFill>
              </a:rPr>
              <a:t> </a:t>
            </a:r>
            <a:r>
              <a:rPr lang="en-US" sz="3200" kern="0" dirty="0" err="1" smtClean="0">
                <a:solidFill>
                  <a:schemeClr val="bg1">
                    <a:lumMod val="25000"/>
                  </a:schemeClr>
                </a:solidFill>
              </a:rPr>
              <a:t>sự</a:t>
            </a:r>
            <a:r>
              <a:rPr lang="en-US" sz="3200" kern="0" dirty="0" smtClean="0">
                <a:solidFill>
                  <a:schemeClr val="bg1">
                    <a:lumMod val="25000"/>
                  </a:schemeClr>
                </a:solidFill>
              </a:rPr>
              <a:t> </a:t>
            </a:r>
            <a:r>
              <a:rPr lang="en-US" sz="3200" kern="0" dirty="0" err="1" smtClean="0">
                <a:solidFill>
                  <a:schemeClr val="bg1">
                    <a:lumMod val="25000"/>
                  </a:schemeClr>
                </a:solidFill>
              </a:rPr>
              <a:t>phù</a:t>
            </a:r>
            <a:r>
              <a:rPr lang="en-US" sz="3200" kern="0" dirty="0" smtClean="0">
                <a:solidFill>
                  <a:schemeClr val="bg1">
                    <a:lumMod val="25000"/>
                  </a:schemeClr>
                </a:solidFill>
              </a:rPr>
              <a:t> </a:t>
            </a:r>
            <a:r>
              <a:rPr lang="en-US" sz="3200" kern="0" dirty="0" err="1" smtClean="0">
                <a:solidFill>
                  <a:schemeClr val="bg1">
                    <a:lumMod val="25000"/>
                  </a:schemeClr>
                </a:solidFill>
              </a:rPr>
              <a:t>hợp</a:t>
            </a:r>
            <a:r>
              <a:rPr lang="en-US" sz="3200" kern="0" dirty="0" smtClean="0">
                <a:solidFill>
                  <a:schemeClr val="bg1">
                    <a:lumMod val="25000"/>
                  </a:schemeClr>
                </a:solidFill>
              </a:rPr>
              <a:t> </a:t>
            </a:r>
            <a:r>
              <a:rPr lang="en-US" sz="3200" kern="0" dirty="0" err="1" smtClean="0">
                <a:solidFill>
                  <a:schemeClr val="bg1">
                    <a:lumMod val="25000"/>
                  </a:schemeClr>
                </a:solidFill>
              </a:rPr>
              <a:t>với</a:t>
            </a:r>
            <a:r>
              <a:rPr lang="en-US" sz="3200" kern="0" dirty="0" smtClean="0">
                <a:solidFill>
                  <a:schemeClr val="bg1">
                    <a:lumMod val="25000"/>
                  </a:schemeClr>
                </a:solidFill>
              </a:rPr>
              <a:t> </a:t>
            </a:r>
            <a:r>
              <a:rPr lang="en-US" sz="3200" kern="0" dirty="0" err="1" smtClean="0">
                <a:solidFill>
                  <a:schemeClr val="bg1">
                    <a:lumMod val="25000"/>
                  </a:schemeClr>
                </a:solidFill>
              </a:rPr>
              <a:t>tiêu</a:t>
            </a:r>
            <a:r>
              <a:rPr lang="en-US" sz="3200" kern="0" dirty="0" smtClean="0">
                <a:solidFill>
                  <a:schemeClr val="bg1">
                    <a:lumMod val="25000"/>
                  </a:schemeClr>
                </a:solidFill>
              </a:rPr>
              <a:t> </a:t>
            </a:r>
            <a:r>
              <a:rPr lang="en-US" sz="3200" kern="0" dirty="0" err="1" smtClean="0">
                <a:solidFill>
                  <a:schemeClr val="bg1">
                    <a:lumMod val="25000"/>
                  </a:schemeClr>
                </a:solidFill>
              </a:rPr>
              <a:t>chuẩn</a:t>
            </a:r>
            <a:r>
              <a:rPr lang="en-US" sz="3200" kern="0" dirty="0" smtClean="0">
                <a:solidFill>
                  <a:schemeClr val="bg1">
                    <a:lumMod val="25000"/>
                  </a:schemeClr>
                </a:solidFill>
              </a:rPr>
              <a:t>, </a:t>
            </a:r>
            <a:r>
              <a:rPr lang="en-US" sz="3200" kern="0" dirty="0" err="1" smtClean="0">
                <a:solidFill>
                  <a:schemeClr val="bg1">
                    <a:lumMod val="25000"/>
                  </a:schemeClr>
                </a:solidFill>
              </a:rPr>
              <a:t>quy</a:t>
            </a:r>
            <a:r>
              <a:rPr lang="en-US" sz="3200" kern="0" dirty="0" smtClean="0">
                <a:solidFill>
                  <a:schemeClr val="bg1">
                    <a:lumMod val="25000"/>
                  </a:schemeClr>
                </a:solidFill>
              </a:rPr>
              <a:t> </a:t>
            </a:r>
            <a:r>
              <a:rPr lang="en-US" sz="3200" kern="0" dirty="0" err="1" smtClean="0">
                <a:solidFill>
                  <a:schemeClr val="bg1">
                    <a:lumMod val="25000"/>
                  </a:schemeClr>
                </a:solidFill>
              </a:rPr>
              <a:t>chuẩn</a:t>
            </a:r>
            <a:r>
              <a:rPr lang="en-US" sz="3200" kern="0" dirty="0" smtClean="0">
                <a:solidFill>
                  <a:schemeClr val="bg1">
                    <a:lumMod val="25000"/>
                  </a:schemeClr>
                </a:solidFill>
              </a:rPr>
              <a:t> </a:t>
            </a:r>
            <a:r>
              <a:rPr lang="en-US" sz="3200" kern="0" dirty="0" err="1" smtClean="0">
                <a:solidFill>
                  <a:schemeClr val="bg1">
                    <a:lumMod val="25000"/>
                  </a:schemeClr>
                </a:solidFill>
              </a:rPr>
              <a:t>kỹ</a:t>
            </a:r>
            <a:r>
              <a:rPr lang="en-US" sz="3200" kern="0" dirty="0" smtClean="0">
                <a:solidFill>
                  <a:schemeClr val="bg1">
                    <a:lumMod val="25000"/>
                  </a:schemeClr>
                </a:solidFill>
              </a:rPr>
              <a:t> </a:t>
            </a:r>
            <a:r>
              <a:rPr lang="en-US" sz="3200" kern="0" dirty="0" err="1" smtClean="0">
                <a:solidFill>
                  <a:schemeClr val="bg1">
                    <a:lumMod val="25000"/>
                  </a:schemeClr>
                </a:solidFill>
              </a:rPr>
              <a:t>thuật</a:t>
            </a:r>
            <a:endParaRPr lang="en-US" sz="3200" kern="0" dirty="0" smtClean="0">
              <a:solidFill>
                <a:schemeClr val="bg1">
                  <a:lumMod val="25000"/>
                </a:schemeClr>
              </a:solidFill>
            </a:endParaRPr>
          </a:p>
          <a:p>
            <a:pPr algn="ctr">
              <a:buClrTx/>
              <a:buSzTx/>
              <a:buNone/>
            </a:pPr>
            <a:r>
              <a:rPr lang="en-US" sz="3200" kern="0" dirty="0" smtClean="0">
                <a:solidFill>
                  <a:schemeClr val="bg1">
                    <a:lumMod val="25000"/>
                  </a:schemeClr>
                </a:solidFill>
              </a:rPr>
              <a:t>(</a:t>
            </a:r>
            <a:r>
              <a:rPr lang="en-US" sz="3200" kern="0" dirty="0" err="1" smtClean="0">
                <a:solidFill>
                  <a:schemeClr val="bg1">
                    <a:lumMod val="25000"/>
                  </a:schemeClr>
                </a:solidFill>
              </a:rPr>
              <a:t>theo</a:t>
            </a:r>
            <a:r>
              <a:rPr lang="en-US" sz="3200" kern="0" dirty="0" err="1" smtClean="0">
                <a:solidFill>
                  <a:schemeClr val="bg1">
                    <a:lumMod val="25000"/>
                  </a:schemeClr>
                </a:solidFill>
                <a:cs typeface="Times New Roman" pitchFamily="18" charset="0"/>
              </a:rPr>
              <a:t>Thông</a:t>
            </a:r>
            <a:r>
              <a:rPr lang="en-US" sz="3200" kern="0" dirty="0" smtClean="0">
                <a:solidFill>
                  <a:schemeClr val="bg1">
                    <a:lumMod val="25000"/>
                  </a:schemeClr>
                </a:solidFill>
                <a:cs typeface="Times New Roman" pitchFamily="18" charset="0"/>
              </a:rPr>
              <a:t> </a:t>
            </a:r>
            <a:r>
              <a:rPr lang="en-US" sz="3200" kern="0" dirty="0" err="1">
                <a:solidFill>
                  <a:schemeClr val="bg1">
                    <a:lumMod val="25000"/>
                  </a:schemeClr>
                </a:solidFill>
                <a:cs typeface="Times New Roman" pitchFamily="18" charset="0"/>
              </a:rPr>
              <a:t>tư</a:t>
            </a:r>
            <a:r>
              <a:rPr lang="en-US" sz="3200" kern="0" dirty="0">
                <a:solidFill>
                  <a:schemeClr val="bg1">
                    <a:lumMod val="25000"/>
                  </a:schemeClr>
                </a:solidFill>
                <a:cs typeface="Times New Roman" pitchFamily="18" charset="0"/>
              </a:rPr>
              <a:t> </a:t>
            </a:r>
            <a:r>
              <a:rPr lang="en-US" sz="3200" kern="0" dirty="0" err="1" smtClean="0">
                <a:solidFill>
                  <a:schemeClr val="bg1">
                    <a:lumMod val="25000"/>
                  </a:schemeClr>
                </a:solidFill>
                <a:cs typeface="Times New Roman" pitchFamily="18" charset="0"/>
              </a:rPr>
              <a:t>số</a:t>
            </a:r>
            <a:r>
              <a:rPr lang="en-US" sz="3200" kern="0" dirty="0" smtClean="0">
                <a:solidFill>
                  <a:schemeClr val="bg1">
                    <a:lumMod val="25000"/>
                  </a:schemeClr>
                </a:solidFill>
                <a:cs typeface="Times New Roman" pitchFamily="18" charset="0"/>
              </a:rPr>
              <a:t> 28/2012/TT-BKHCN)</a:t>
            </a:r>
            <a:endParaRPr lang="en-US" sz="3200" kern="0" dirty="0">
              <a:solidFill>
                <a:schemeClr val="bg1">
                  <a:lumMod val="25000"/>
                </a:schemeClr>
              </a:solidFill>
              <a:cs typeface="Times New Roman" pitchFamily="18" charset="0"/>
            </a:endParaRPr>
          </a:p>
          <a:p>
            <a:pPr algn="ctr">
              <a:buClrTx/>
              <a:buSzTx/>
              <a:buFontTx/>
              <a:buNone/>
            </a:pPr>
            <a:endParaRPr lang="en-US" sz="3200" kern="0" dirty="0">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10</a:t>
            </a:fld>
            <a:endParaRPr lang="en-US" altLang="en-US"/>
          </a:p>
        </p:txBody>
      </p:sp>
      <p:sp>
        <p:nvSpPr>
          <p:cNvPr id="9220" name="Rectangle 4"/>
          <p:cNvSpPr>
            <a:spLocks noGrp="1" noChangeArrowheads="1"/>
          </p:cNvSpPr>
          <p:nvPr>
            <p:ph type="title"/>
          </p:nvPr>
        </p:nvSpPr>
        <p:spPr>
          <a:xfrm>
            <a:off x="76200" y="152400"/>
            <a:ext cx="8991600" cy="6096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6: </a:t>
            </a:r>
            <a:r>
              <a:rPr lang="en-US" sz="2800">
                <a:solidFill>
                  <a:srgbClr val="C00000"/>
                </a:solidFill>
              </a:rPr>
              <a:t>Áp dụng phương thức đánh giá sự phù hợp</a:t>
            </a:r>
          </a:p>
        </p:txBody>
      </p:sp>
      <p:graphicFrame>
        <p:nvGraphicFramePr>
          <p:cNvPr id="5" name="Diagram 4"/>
          <p:cNvGraphicFramePr/>
          <p:nvPr>
            <p:extLst>
              <p:ext uri="{D42A27DB-BD31-4B8C-83A1-F6EECF244321}">
                <p14:modId xmlns:p14="http://schemas.microsoft.com/office/powerpoint/2010/main" val="1368103334"/>
              </p:ext>
            </p:extLst>
          </p:nvPr>
        </p:nvGraphicFramePr>
        <p:xfrm>
          <a:off x="304800" y="930652"/>
          <a:ext cx="43434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1908879981"/>
              </p:ext>
            </p:extLst>
          </p:nvPr>
        </p:nvGraphicFramePr>
        <p:xfrm>
          <a:off x="4876800" y="1955800"/>
          <a:ext cx="1447800" cy="111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4876800" y="1219200"/>
            <a:ext cx="1447800" cy="892552"/>
          </a:xfrm>
          <a:prstGeom prst="rect">
            <a:avLst/>
          </a:prstGeom>
          <a:noFill/>
        </p:spPr>
        <p:txBody>
          <a:bodyPr wrap="square" rtlCol="0">
            <a:spAutoFit/>
          </a:bodyPr>
          <a:lstStyle/>
          <a:p>
            <a:pPr algn="ctr">
              <a:buNone/>
            </a:pPr>
            <a:r>
              <a:rPr lang="en-US" smtClean="0"/>
              <a:t>Lựa chọn</a:t>
            </a:r>
            <a:endParaRPr lang="en-US"/>
          </a:p>
        </p:txBody>
      </p:sp>
      <p:sp>
        <p:nvSpPr>
          <p:cNvPr id="4" name="Oval 3"/>
          <p:cNvSpPr/>
          <p:nvPr/>
        </p:nvSpPr>
        <p:spPr>
          <a:xfrm>
            <a:off x="6400800" y="1219200"/>
            <a:ext cx="2209800" cy="21336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buNone/>
            </a:pPr>
            <a:r>
              <a:rPr lang="en-US" sz="2400">
                <a:solidFill>
                  <a:srgbClr val="7030A0"/>
                </a:solidFill>
              </a:rPr>
              <a:t>Nhằm đảm bảo độ tin </a:t>
            </a:r>
            <a:r>
              <a:rPr lang="en-US" sz="2400" smtClean="0">
                <a:solidFill>
                  <a:srgbClr val="7030A0"/>
                </a:solidFill>
              </a:rPr>
              <a:t>cậy</a:t>
            </a:r>
            <a:endParaRPr lang="en-US" sz="2400">
              <a:solidFill>
                <a:srgbClr val="7030A0"/>
              </a:solidFill>
            </a:endParaRPr>
          </a:p>
        </p:txBody>
      </p:sp>
      <p:sp>
        <p:nvSpPr>
          <p:cNvPr id="12" name="TextBox 11"/>
          <p:cNvSpPr txBox="1"/>
          <p:nvPr/>
        </p:nvSpPr>
        <p:spPr>
          <a:xfrm>
            <a:off x="3200400" y="4715670"/>
            <a:ext cx="1447800" cy="461665"/>
          </a:xfrm>
          <a:prstGeom prst="rect">
            <a:avLst/>
          </a:prstGeom>
          <a:noFill/>
        </p:spPr>
        <p:txBody>
          <a:bodyPr wrap="square" rtlCol="0">
            <a:spAutoFit/>
          </a:bodyPr>
          <a:lstStyle/>
          <a:p>
            <a:pPr algn="ctr">
              <a:buNone/>
            </a:pPr>
            <a:r>
              <a:rPr lang="en-US" sz="2400" smtClean="0"/>
              <a:t>Quy định</a:t>
            </a:r>
            <a:endParaRPr lang="en-US" sz="2400"/>
          </a:p>
        </p:txBody>
      </p:sp>
      <p:graphicFrame>
        <p:nvGraphicFramePr>
          <p:cNvPr id="16" name="Diagram 15"/>
          <p:cNvGraphicFramePr/>
          <p:nvPr>
            <p:extLst>
              <p:ext uri="{D42A27DB-BD31-4B8C-83A1-F6EECF244321}">
                <p14:modId xmlns:p14="http://schemas.microsoft.com/office/powerpoint/2010/main" val="3146790304"/>
              </p:ext>
            </p:extLst>
          </p:nvPr>
        </p:nvGraphicFramePr>
        <p:xfrm>
          <a:off x="381000" y="3799114"/>
          <a:ext cx="6591300" cy="3048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99435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11</a:t>
            </a:fld>
            <a:endParaRPr lang="en-US" altLang="en-US"/>
          </a:p>
        </p:txBody>
      </p:sp>
      <p:sp>
        <p:nvSpPr>
          <p:cNvPr id="5" name="Horizontal Scroll 4"/>
          <p:cNvSpPr/>
          <p:nvPr/>
        </p:nvSpPr>
        <p:spPr>
          <a:xfrm>
            <a:off x="566057" y="1828800"/>
            <a:ext cx="8153400" cy="228600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buNone/>
            </a:pPr>
            <a:r>
              <a:rPr lang="en-US" sz="3200" b="1" smtClean="0">
                <a:solidFill>
                  <a:srgbClr val="FF0000"/>
                </a:solidFill>
                <a:latin typeface="Times New Roman" pitchFamily="18" charset="0"/>
                <a:cs typeface="Times New Roman" pitchFamily="18" charset="0"/>
              </a:rPr>
              <a:t>CHƯƠNG 2. </a:t>
            </a:r>
            <a:r>
              <a:rPr lang="en-US" sz="3200" b="1">
                <a:solidFill>
                  <a:srgbClr val="FF0000"/>
                </a:solidFill>
                <a:latin typeface="Times New Roman" pitchFamily="18" charset="0"/>
                <a:cs typeface="Times New Roman" pitchFamily="18" charset="0"/>
              </a:rPr>
              <a:t>CÔNG BỐ HỢP CHUẨN</a:t>
            </a:r>
          </a:p>
        </p:txBody>
      </p:sp>
    </p:spTree>
    <p:extLst>
      <p:ext uri="{BB962C8B-B14F-4D97-AF65-F5344CB8AC3E}">
        <p14:creationId xmlns:p14="http://schemas.microsoft.com/office/powerpoint/2010/main" val="2637542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12</a:t>
            </a:fld>
            <a:endParaRPr lang="en-US" altLang="en-US"/>
          </a:p>
        </p:txBody>
      </p:sp>
      <p:sp>
        <p:nvSpPr>
          <p:cNvPr id="9220" name="Rectangle 4"/>
          <p:cNvSpPr>
            <a:spLocks noGrp="1" noChangeArrowheads="1"/>
          </p:cNvSpPr>
          <p:nvPr>
            <p:ph type="title"/>
          </p:nvPr>
        </p:nvSpPr>
        <p:spPr>
          <a:xfrm>
            <a:off x="533400" y="152400"/>
            <a:ext cx="7696200" cy="6096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7: </a:t>
            </a:r>
            <a:r>
              <a:rPr lang="en-US" sz="2800">
                <a:solidFill>
                  <a:srgbClr val="C00000"/>
                </a:solidFill>
              </a:rPr>
              <a:t>Nguyên tắc công bố hợp </a:t>
            </a:r>
            <a:r>
              <a:rPr lang="en-US" sz="2800" smtClean="0">
                <a:solidFill>
                  <a:srgbClr val="C00000"/>
                </a:solidFill>
              </a:rPr>
              <a:t>chuẩn</a:t>
            </a:r>
            <a:endParaRPr lang="en-US" sz="2800">
              <a:solidFill>
                <a:srgbClr val="C00000"/>
              </a:solidFill>
            </a:endParaRPr>
          </a:p>
        </p:txBody>
      </p:sp>
      <p:sp>
        <p:nvSpPr>
          <p:cNvPr id="9221" name="Rectangle 5"/>
          <p:cNvSpPr>
            <a:spLocks noGrp="1" noChangeArrowheads="1"/>
          </p:cNvSpPr>
          <p:nvPr>
            <p:ph sz="quarter" idx="13"/>
          </p:nvPr>
        </p:nvSpPr>
        <p:spPr>
          <a:xfrm>
            <a:off x="381000" y="990600"/>
            <a:ext cx="8153400" cy="5334000"/>
          </a:xfrm>
        </p:spPr>
        <p:txBody>
          <a:bodyPr>
            <a:normAutofit/>
          </a:bodyPr>
          <a:lstStyle/>
          <a:p>
            <a:pPr marL="344487" lvl="1" indent="0" algn="just">
              <a:buNone/>
            </a:pPr>
            <a:r>
              <a:rPr lang="en-US" sz="2800" smtClean="0">
                <a:solidFill>
                  <a:srgbClr val="000066"/>
                </a:solidFill>
              </a:rPr>
              <a:t>1. </a:t>
            </a:r>
            <a:r>
              <a:rPr lang="en-US" sz="2800">
                <a:solidFill>
                  <a:srgbClr val="000066"/>
                </a:solidFill>
              </a:rPr>
              <a:t>Công bố hợp chuẩn là hoạt động tự nguyện</a:t>
            </a:r>
            <a:r>
              <a:rPr lang="en-US" sz="2800" smtClean="0">
                <a:solidFill>
                  <a:srgbClr val="000066"/>
                </a:solidFill>
              </a:rPr>
              <a:t>.</a:t>
            </a:r>
          </a:p>
          <a:p>
            <a:pPr marL="344487" lvl="1" indent="0" algn="just">
              <a:buNone/>
            </a:pPr>
            <a:r>
              <a:rPr lang="en-US" sz="2800">
                <a:solidFill>
                  <a:srgbClr val="000066"/>
                </a:solidFill>
              </a:rPr>
              <a:t>2. Việc công bố phù hợp tiêu chuẩn tương ứng dựa trên</a:t>
            </a:r>
            <a:r>
              <a:rPr lang="en-US" sz="2800" smtClean="0">
                <a:solidFill>
                  <a:srgbClr val="000066"/>
                </a:solidFill>
              </a:rPr>
              <a:t>:</a:t>
            </a:r>
          </a:p>
          <a:p>
            <a:pPr marL="344487" lvl="1" indent="0" algn="just">
              <a:buNone/>
            </a:pPr>
            <a:r>
              <a:rPr lang="en-US" sz="2800" smtClean="0">
                <a:solidFill>
                  <a:srgbClr val="000066"/>
                </a:solidFill>
              </a:rPr>
              <a:t>- Kết </a:t>
            </a:r>
            <a:r>
              <a:rPr lang="en-US" sz="2800">
                <a:solidFill>
                  <a:srgbClr val="000066"/>
                </a:solidFill>
              </a:rPr>
              <a:t>quả chứng nhận hợp chuẩn do tổ chức chứng nhận đã đăng ký thực </a:t>
            </a:r>
            <a:r>
              <a:rPr lang="en-US" sz="2800" smtClean="0">
                <a:solidFill>
                  <a:srgbClr val="000066"/>
                </a:solidFill>
              </a:rPr>
              <a:t>hiện.</a:t>
            </a:r>
          </a:p>
          <a:p>
            <a:pPr marL="344487" lvl="1" indent="0" algn="just">
              <a:buNone/>
            </a:pPr>
            <a:r>
              <a:rPr lang="en-US" sz="2800" smtClean="0">
                <a:solidFill>
                  <a:srgbClr val="000066"/>
                </a:solidFill>
              </a:rPr>
              <a:t>- </a:t>
            </a:r>
            <a:r>
              <a:rPr lang="en-US" sz="2800">
                <a:solidFill>
                  <a:srgbClr val="000066"/>
                </a:solidFill>
              </a:rPr>
              <a:t>Kết quả tự đánh giá sự phù hợp của tổ chức, cá nhân công bố hợp chuẩn.</a:t>
            </a:r>
            <a:endParaRPr lang="en-US" sz="2800" smtClean="0">
              <a:solidFill>
                <a:srgbClr val="000066"/>
              </a:solidFill>
            </a:endParaRPr>
          </a:p>
          <a:p>
            <a:pPr marL="344487" lvl="1" indent="0" algn="just">
              <a:buNone/>
            </a:pPr>
            <a:r>
              <a:rPr lang="en-US" sz="2800" i="1">
                <a:solidFill>
                  <a:srgbClr val="FF0000"/>
                </a:solidFill>
              </a:rPr>
              <a:t>Việc thử nghiệm phục vụ đánh giá hợp chuẩn phải được thực hiện tại tổ chức thử nghiệm đã đăng ký.</a:t>
            </a:r>
            <a:endParaRPr lang="en-US" i="1">
              <a:solidFill>
                <a:srgbClr val="FF0000"/>
              </a:solidFill>
            </a:endParaRPr>
          </a:p>
        </p:txBody>
      </p:sp>
    </p:spTree>
    <p:extLst>
      <p:ext uri="{BB962C8B-B14F-4D97-AF65-F5344CB8AC3E}">
        <p14:creationId xmlns:p14="http://schemas.microsoft.com/office/powerpoint/2010/main" val="775688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13</a:t>
            </a:fld>
            <a:endParaRPr lang="en-US" altLang="en-US"/>
          </a:p>
        </p:txBody>
      </p:sp>
      <p:sp>
        <p:nvSpPr>
          <p:cNvPr id="9220" name="Rectangle 4"/>
          <p:cNvSpPr>
            <a:spLocks noGrp="1" noChangeArrowheads="1"/>
          </p:cNvSpPr>
          <p:nvPr>
            <p:ph type="title"/>
          </p:nvPr>
        </p:nvSpPr>
        <p:spPr>
          <a:xfrm>
            <a:off x="685800" y="304800"/>
            <a:ext cx="7696200" cy="5334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8: Trình tự công bố hợp chuẩn</a:t>
            </a:r>
            <a:endParaRPr lang="en-US" sz="2800">
              <a:solidFill>
                <a:srgbClr val="C00000"/>
              </a:solidFill>
            </a:endParaRPr>
          </a:p>
        </p:txBody>
      </p:sp>
      <p:sp>
        <p:nvSpPr>
          <p:cNvPr id="9221" name="Rectangle 5"/>
          <p:cNvSpPr>
            <a:spLocks noGrp="1" noChangeArrowheads="1"/>
          </p:cNvSpPr>
          <p:nvPr>
            <p:ph sz="quarter" idx="13"/>
          </p:nvPr>
        </p:nvSpPr>
        <p:spPr>
          <a:xfrm>
            <a:off x="533400" y="1143000"/>
            <a:ext cx="8153400" cy="4800600"/>
          </a:xfrm>
        </p:spPr>
        <p:txBody>
          <a:bodyPr/>
          <a:lstStyle/>
          <a:p>
            <a:pPr marL="344487" lvl="1" indent="0" algn="just">
              <a:buNone/>
            </a:pPr>
            <a:r>
              <a:rPr lang="en-US" sz="2800" smtClean="0">
                <a:solidFill>
                  <a:srgbClr val="000066"/>
                </a:solidFill>
              </a:rPr>
              <a:t>1. Bước </a:t>
            </a:r>
            <a:r>
              <a:rPr lang="en-US" sz="2800">
                <a:solidFill>
                  <a:srgbClr val="000066"/>
                </a:solidFill>
              </a:rPr>
              <a:t>1: Đánh giá sự phù hợp đối tượng của công bố hợp chuẩn với tiêu chuẩn tương ứng </a:t>
            </a:r>
            <a:r>
              <a:rPr lang="en-US" sz="2800" smtClean="0">
                <a:solidFill>
                  <a:srgbClr val="000066"/>
                </a:solidFill>
              </a:rPr>
              <a:t>(đánh </a:t>
            </a:r>
            <a:r>
              <a:rPr lang="en-US" sz="2800">
                <a:solidFill>
                  <a:srgbClr val="000066"/>
                </a:solidFill>
              </a:rPr>
              <a:t>giá hợp </a:t>
            </a:r>
            <a:r>
              <a:rPr lang="en-US" sz="2800" smtClean="0">
                <a:solidFill>
                  <a:srgbClr val="000066"/>
                </a:solidFill>
              </a:rPr>
              <a:t>chuẩn của bên thứ nhất hoặc bên thứ ba).</a:t>
            </a:r>
          </a:p>
          <a:p>
            <a:pPr marL="344487" lvl="1" indent="0" algn="just">
              <a:buNone/>
            </a:pPr>
            <a:endParaRPr lang="en-US" sz="2800" smtClean="0">
              <a:solidFill>
                <a:srgbClr val="000066"/>
              </a:solidFill>
            </a:endParaRPr>
          </a:p>
          <a:p>
            <a:pPr marL="344487" lvl="1" indent="0" algn="just">
              <a:buNone/>
            </a:pPr>
            <a:r>
              <a:rPr lang="en-US" sz="2800">
                <a:solidFill>
                  <a:srgbClr val="000066"/>
                </a:solidFill>
              </a:rPr>
              <a:t>2. Bước 2: Đăng ký hồ sơ công bố hợp chuẩn tại Chi cục Tiêu chuẩn Đo lường Chất lượng</a:t>
            </a:r>
            <a:endParaRPr lang="en-US" sz="2800" smtClean="0">
              <a:solidFill>
                <a:srgbClr val="000066"/>
              </a:solidFill>
            </a:endParaRPr>
          </a:p>
        </p:txBody>
      </p:sp>
    </p:spTree>
    <p:extLst>
      <p:ext uri="{BB962C8B-B14F-4D97-AF65-F5344CB8AC3E}">
        <p14:creationId xmlns:p14="http://schemas.microsoft.com/office/powerpoint/2010/main" val="1473296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14</a:t>
            </a:fld>
            <a:endParaRPr lang="en-US" altLang="en-US"/>
          </a:p>
        </p:txBody>
      </p:sp>
      <p:sp>
        <p:nvSpPr>
          <p:cNvPr id="9220" name="Rectangle 4"/>
          <p:cNvSpPr>
            <a:spLocks noGrp="1" noChangeArrowheads="1"/>
          </p:cNvSpPr>
          <p:nvPr>
            <p:ph type="title"/>
          </p:nvPr>
        </p:nvSpPr>
        <p:spPr>
          <a:xfrm>
            <a:off x="990600" y="381000"/>
            <a:ext cx="7696200" cy="6858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9: </a:t>
            </a:r>
            <a:r>
              <a:rPr lang="en-US" sz="2800">
                <a:solidFill>
                  <a:srgbClr val="C00000"/>
                </a:solidFill>
              </a:rPr>
              <a:t>Hồ sơ đăng ký công bố hợp chuẩn</a:t>
            </a:r>
          </a:p>
        </p:txBody>
      </p:sp>
      <p:graphicFrame>
        <p:nvGraphicFramePr>
          <p:cNvPr id="6" name="Diagram 5"/>
          <p:cNvGraphicFramePr/>
          <p:nvPr>
            <p:extLst>
              <p:ext uri="{D42A27DB-BD31-4B8C-83A1-F6EECF244321}">
                <p14:modId xmlns:p14="http://schemas.microsoft.com/office/powerpoint/2010/main" val="2570833528"/>
              </p:ext>
            </p:extLst>
          </p:nvPr>
        </p:nvGraphicFramePr>
        <p:xfrm>
          <a:off x="1524000" y="1752600"/>
          <a:ext cx="5867400" cy="4132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143000" y="1219200"/>
            <a:ext cx="6858000" cy="492443"/>
          </a:xfrm>
          <a:prstGeom prst="rect">
            <a:avLst/>
          </a:prstGeom>
          <a:noFill/>
        </p:spPr>
        <p:txBody>
          <a:bodyPr wrap="square" rtlCol="0">
            <a:spAutoFit/>
          </a:bodyPr>
          <a:lstStyle/>
          <a:p>
            <a:pPr>
              <a:buNone/>
            </a:pPr>
            <a:r>
              <a:rPr lang="en-US" smtClean="0"/>
              <a:t>1. Số lượng hồ sơ:</a:t>
            </a:r>
            <a:endParaRPr lang="en-US"/>
          </a:p>
        </p:txBody>
      </p:sp>
    </p:spTree>
    <p:extLst>
      <p:ext uri="{BB962C8B-B14F-4D97-AF65-F5344CB8AC3E}">
        <p14:creationId xmlns:p14="http://schemas.microsoft.com/office/powerpoint/2010/main" val="251129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15</a:t>
            </a:fld>
            <a:endParaRPr lang="en-US" altLang="en-US"/>
          </a:p>
        </p:txBody>
      </p:sp>
      <p:sp>
        <p:nvSpPr>
          <p:cNvPr id="9220" name="Rectangle 4"/>
          <p:cNvSpPr>
            <a:spLocks noGrp="1" noChangeArrowheads="1"/>
          </p:cNvSpPr>
          <p:nvPr>
            <p:ph type="title"/>
          </p:nvPr>
        </p:nvSpPr>
        <p:spPr>
          <a:xfrm>
            <a:off x="914400" y="152400"/>
            <a:ext cx="7696200" cy="6858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9: </a:t>
            </a:r>
            <a:r>
              <a:rPr lang="en-US" sz="2800">
                <a:solidFill>
                  <a:srgbClr val="C00000"/>
                </a:solidFill>
              </a:rPr>
              <a:t>Hồ sơ đăng ký công bố hợp </a:t>
            </a:r>
            <a:r>
              <a:rPr lang="en-US" sz="2800" smtClean="0">
                <a:solidFill>
                  <a:srgbClr val="C00000"/>
                </a:solidFill>
              </a:rPr>
              <a:t>chuẩn (tt)</a:t>
            </a:r>
            <a:endParaRPr lang="en-US" sz="2800">
              <a:solidFill>
                <a:srgbClr val="C00000"/>
              </a:solidFill>
            </a:endParaRPr>
          </a:p>
        </p:txBody>
      </p:sp>
      <p:sp>
        <p:nvSpPr>
          <p:cNvPr id="3" name="TextBox 2"/>
          <p:cNvSpPr txBox="1"/>
          <p:nvPr/>
        </p:nvSpPr>
        <p:spPr>
          <a:xfrm>
            <a:off x="762000" y="774447"/>
            <a:ext cx="6858000" cy="400110"/>
          </a:xfrm>
          <a:prstGeom prst="rect">
            <a:avLst/>
          </a:prstGeom>
          <a:noFill/>
        </p:spPr>
        <p:txBody>
          <a:bodyPr wrap="square" rtlCol="0">
            <a:spAutoFit/>
          </a:bodyPr>
          <a:lstStyle/>
          <a:p>
            <a:pPr>
              <a:buNone/>
            </a:pPr>
            <a:r>
              <a:rPr lang="en-US" sz="2000" smtClean="0">
                <a:solidFill>
                  <a:srgbClr val="0000CC"/>
                </a:solidFill>
              </a:rPr>
              <a:t>2. Thành phần hồ sơ:</a:t>
            </a:r>
            <a:endParaRPr lang="en-US" sz="2000">
              <a:solidFill>
                <a:srgbClr val="0000CC"/>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74844166"/>
              </p:ext>
            </p:extLst>
          </p:nvPr>
        </p:nvGraphicFramePr>
        <p:xfrm>
          <a:off x="457200" y="1266890"/>
          <a:ext cx="8305800" cy="5083421"/>
        </p:xfrm>
        <a:graphic>
          <a:graphicData uri="http://schemas.openxmlformats.org/drawingml/2006/table">
            <a:tbl>
              <a:tblPr firstRow="1" firstCol="1" bandRow="1">
                <a:tableStyleId>{91EBBBCC-DAD2-459C-BE2E-F6DE35CF9A28}</a:tableStyleId>
              </a:tblPr>
              <a:tblGrid>
                <a:gridCol w="5029200"/>
                <a:gridCol w="3276600"/>
              </a:tblGrid>
              <a:tr h="494436">
                <a:tc>
                  <a:txBody>
                    <a:bodyPr/>
                    <a:lstStyle/>
                    <a:p>
                      <a:pPr algn="ctr">
                        <a:spcBef>
                          <a:spcPts val="300"/>
                        </a:spcBef>
                        <a:spcAft>
                          <a:spcPts val="300"/>
                        </a:spcAft>
                      </a:pPr>
                      <a:r>
                        <a:rPr lang="en-US" sz="1600">
                          <a:effectLst/>
                        </a:rPr>
                        <a:t>Dựa trên kết quả tự đánh giá của doanh nghiệp</a:t>
                      </a:r>
                      <a:endParaRPr lang="en-US" sz="1600">
                        <a:effectLst/>
                        <a:latin typeface="Times New Roman"/>
                        <a:ea typeface="Calibri"/>
                      </a:endParaRPr>
                    </a:p>
                  </a:txBody>
                  <a:tcPr marL="68580" marR="68580" marT="0" marB="0"/>
                </a:tc>
                <a:tc>
                  <a:txBody>
                    <a:bodyPr/>
                    <a:lstStyle/>
                    <a:p>
                      <a:pPr algn="ctr">
                        <a:spcBef>
                          <a:spcPts val="300"/>
                        </a:spcBef>
                        <a:spcAft>
                          <a:spcPts val="300"/>
                        </a:spcAft>
                      </a:pPr>
                      <a:r>
                        <a:rPr lang="en-US" sz="1600">
                          <a:effectLst/>
                        </a:rPr>
                        <a:t>Dựa trên kết quả chứng nhận của tổ chức chứng nhận</a:t>
                      </a:r>
                      <a:endParaRPr lang="en-US" sz="1600">
                        <a:effectLst/>
                        <a:latin typeface="Times New Roman"/>
                        <a:ea typeface="Calibri"/>
                      </a:endParaRPr>
                    </a:p>
                  </a:txBody>
                  <a:tcPr marL="68580" marR="68580" marT="0" marB="0"/>
                </a:tc>
              </a:tr>
              <a:tr h="4588985">
                <a:tc>
                  <a:txBody>
                    <a:bodyPr/>
                    <a:lstStyle/>
                    <a:p>
                      <a:pPr algn="just">
                        <a:spcBef>
                          <a:spcPts val="300"/>
                        </a:spcBef>
                        <a:spcAft>
                          <a:spcPts val="300"/>
                        </a:spcAft>
                      </a:pPr>
                      <a:r>
                        <a:rPr lang="en-US" sz="1600">
                          <a:solidFill>
                            <a:srgbClr val="000066"/>
                          </a:solidFill>
                          <a:effectLst/>
                        </a:rPr>
                        <a:t>- Bản công bố hợp </a:t>
                      </a:r>
                      <a:r>
                        <a:rPr lang="en-US" sz="1600" smtClean="0">
                          <a:solidFill>
                            <a:srgbClr val="000066"/>
                          </a:solidFill>
                          <a:effectLst/>
                        </a:rPr>
                        <a:t>chuẩn</a:t>
                      </a:r>
                      <a:endParaRPr lang="en-US" sz="1600">
                        <a:solidFill>
                          <a:srgbClr val="000066"/>
                        </a:solidFill>
                        <a:effectLst/>
                      </a:endParaRPr>
                    </a:p>
                    <a:p>
                      <a:pPr algn="just">
                        <a:spcAft>
                          <a:spcPts val="0"/>
                        </a:spcAft>
                      </a:pPr>
                      <a:r>
                        <a:rPr lang="en-US" sz="1600">
                          <a:solidFill>
                            <a:srgbClr val="000066"/>
                          </a:solidFill>
                          <a:effectLst/>
                        </a:rPr>
                        <a:t>- Bản sao y bản chính giấy tờ chứng minh về việc thực hiện sản xuất, kinh doanh </a:t>
                      </a:r>
                      <a:r>
                        <a:rPr lang="en-US" sz="1600" smtClean="0">
                          <a:solidFill>
                            <a:srgbClr val="000066"/>
                          </a:solidFill>
                          <a:effectLst/>
                        </a:rPr>
                        <a:t>(</a:t>
                      </a:r>
                      <a:r>
                        <a:rPr lang="en-US" sz="1600">
                          <a:solidFill>
                            <a:srgbClr val="000066"/>
                          </a:solidFill>
                          <a:effectLst/>
                        </a:rPr>
                        <a:t>Giấy đăng ký kinh doanh hoặc Giấy tờ khác theo quy định của pháp luật);</a:t>
                      </a:r>
                    </a:p>
                    <a:p>
                      <a:pPr algn="just">
                        <a:spcBef>
                          <a:spcPts val="300"/>
                        </a:spcBef>
                        <a:spcAft>
                          <a:spcPts val="300"/>
                        </a:spcAft>
                      </a:pPr>
                      <a:r>
                        <a:rPr lang="en-US" sz="1600">
                          <a:solidFill>
                            <a:srgbClr val="000066"/>
                          </a:solidFill>
                          <a:effectLst/>
                        </a:rPr>
                        <a:t>- Bản sao y bản chính tiêu </a:t>
                      </a:r>
                      <a:r>
                        <a:rPr lang="en-US" sz="1600" smtClean="0">
                          <a:solidFill>
                            <a:srgbClr val="000066"/>
                          </a:solidFill>
                          <a:effectLst/>
                        </a:rPr>
                        <a:t>chuẩn;</a:t>
                      </a:r>
                      <a:endParaRPr lang="en-US" sz="1600">
                        <a:solidFill>
                          <a:srgbClr val="000066"/>
                        </a:solidFill>
                        <a:effectLst/>
                      </a:endParaRPr>
                    </a:p>
                    <a:p>
                      <a:pPr algn="just">
                        <a:spcBef>
                          <a:spcPts val="300"/>
                        </a:spcBef>
                        <a:spcAft>
                          <a:spcPts val="300"/>
                        </a:spcAft>
                      </a:pPr>
                      <a:r>
                        <a:rPr lang="en-US" sz="1600">
                          <a:solidFill>
                            <a:srgbClr val="000066"/>
                          </a:solidFill>
                          <a:effectLst/>
                        </a:rPr>
                        <a:t>- Bản sao y bản chính Giấy chứng nhận phù hợp tiêu chuẩn về hệ thống quản lý (ISO 9001, ISO 22000, HACCP..) hoặc Quy trình sản xuất; Kế hoạch kiểm soát chất lượng và Kế hoạch giám sát hệ thống quản lý; </a:t>
                      </a:r>
                    </a:p>
                    <a:p>
                      <a:pPr algn="just">
                        <a:spcBef>
                          <a:spcPts val="300"/>
                        </a:spcBef>
                        <a:spcAft>
                          <a:spcPts val="300"/>
                        </a:spcAft>
                      </a:pPr>
                      <a:r>
                        <a:rPr lang="en-US" sz="1600">
                          <a:solidFill>
                            <a:srgbClr val="000066"/>
                          </a:solidFill>
                          <a:effectLst/>
                        </a:rPr>
                        <a:t>- Báo cáo đánh giá hợp </a:t>
                      </a:r>
                      <a:r>
                        <a:rPr lang="en-US" sz="1600" smtClean="0">
                          <a:solidFill>
                            <a:srgbClr val="000066"/>
                          </a:solidFill>
                          <a:effectLst/>
                        </a:rPr>
                        <a:t>chuẩn;  </a:t>
                      </a:r>
                      <a:endParaRPr lang="en-US" sz="1600">
                        <a:solidFill>
                          <a:srgbClr val="000066"/>
                        </a:solidFill>
                        <a:effectLst/>
                      </a:endParaRPr>
                    </a:p>
                    <a:p>
                      <a:pPr algn="just">
                        <a:spcBef>
                          <a:spcPts val="300"/>
                        </a:spcBef>
                        <a:spcAft>
                          <a:spcPts val="300"/>
                        </a:spcAft>
                      </a:pPr>
                      <a:r>
                        <a:rPr lang="en-US" sz="1600">
                          <a:solidFill>
                            <a:srgbClr val="000066"/>
                          </a:solidFill>
                          <a:effectLst/>
                        </a:rPr>
                        <a:t>- Bản sao y bản chính Phiếu kết quả thử nghiệm mẫu trong vòng 12 tháng tính đến thời điểm nộp hồ sơ công </a:t>
                      </a:r>
                      <a:r>
                        <a:rPr lang="en-US" sz="1600" smtClean="0">
                          <a:solidFill>
                            <a:srgbClr val="000066"/>
                          </a:solidFill>
                          <a:effectLst/>
                        </a:rPr>
                        <a:t>bố.</a:t>
                      </a:r>
                      <a:endParaRPr lang="en-US" sz="1600">
                        <a:solidFill>
                          <a:srgbClr val="000066"/>
                        </a:solidFill>
                        <a:effectLst/>
                      </a:endParaRPr>
                    </a:p>
                  </a:txBody>
                  <a:tcPr marL="68580" marR="68580" marT="0" marB="0"/>
                </a:tc>
                <a:tc>
                  <a:txBody>
                    <a:bodyPr/>
                    <a:lstStyle/>
                    <a:p>
                      <a:pPr algn="just">
                        <a:spcBef>
                          <a:spcPts val="300"/>
                        </a:spcBef>
                        <a:spcAft>
                          <a:spcPts val="300"/>
                        </a:spcAft>
                      </a:pPr>
                      <a:r>
                        <a:rPr lang="en-US" sz="1600">
                          <a:solidFill>
                            <a:srgbClr val="000066"/>
                          </a:solidFill>
                          <a:effectLst/>
                        </a:rPr>
                        <a:t>- Bản công bố hợp </a:t>
                      </a:r>
                      <a:r>
                        <a:rPr lang="en-US" sz="1600" smtClean="0">
                          <a:solidFill>
                            <a:srgbClr val="000066"/>
                          </a:solidFill>
                          <a:effectLst/>
                        </a:rPr>
                        <a:t>chuẩn;</a:t>
                      </a:r>
                      <a:endParaRPr lang="en-US" sz="1600">
                        <a:solidFill>
                          <a:srgbClr val="000066"/>
                        </a:solidFill>
                        <a:effectLst/>
                      </a:endParaRPr>
                    </a:p>
                    <a:p>
                      <a:pPr algn="just">
                        <a:spcBef>
                          <a:spcPts val="300"/>
                        </a:spcBef>
                        <a:spcAft>
                          <a:spcPts val="300"/>
                        </a:spcAft>
                      </a:pPr>
                      <a:r>
                        <a:rPr lang="en-US" sz="1600">
                          <a:solidFill>
                            <a:srgbClr val="000066"/>
                          </a:solidFill>
                          <a:effectLst/>
                        </a:rPr>
                        <a:t>- Bản sao y bản chính giấy tờ chứng minh về việc thực hiện sản xuất, kinh </a:t>
                      </a:r>
                      <a:r>
                        <a:rPr lang="en-US" sz="1600" smtClean="0">
                          <a:solidFill>
                            <a:srgbClr val="000066"/>
                          </a:solidFill>
                          <a:effectLst/>
                        </a:rPr>
                        <a:t>doanh</a:t>
                      </a:r>
                      <a:r>
                        <a:rPr lang="en-US" sz="1600" baseline="0" smtClean="0">
                          <a:solidFill>
                            <a:srgbClr val="000066"/>
                          </a:solidFill>
                          <a:effectLst/>
                        </a:rPr>
                        <a:t> </a:t>
                      </a:r>
                      <a:r>
                        <a:rPr lang="en-US" sz="1600" smtClean="0">
                          <a:solidFill>
                            <a:srgbClr val="000066"/>
                          </a:solidFill>
                          <a:effectLst/>
                        </a:rPr>
                        <a:t>(Giấy </a:t>
                      </a:r>
                      <a:r>
                        <a:rPr lang="en-US" sz="1600">
                          <a:solidFill>
                            <a:srgbClr val="000066"/>
                          </a:solidFill>
                          <a:effectLst/>
                        </a:rPr>
                        <a:t>đăng ký kinh doanh hoặc Giấy tờ khác theo quy định của pháp luật);</a:t>
                      </a:r>
                    </a:p>
                    <a:p>
                      <a:pPr algn="just">
                        <a:spcBef>
                          <a:spcPts val="300"/>
                        </a:spcBef>
                        <a:spcAft>
                          <a:spcPts val="300"/>
                        </a:spcAft>
                      </a:pPr>
                      <a:r>
                        <a:rPr lang="en-US" sz="1600">
                          <a:solidFill>
                            <a:srgbClr val="000066"/>
                          </a:solidFill>
                          <a:effectLst/>
                        </a:rPr>
                        <a:t>- Bản sao y bản chính tiêu </a:t>
                      </a:r>
                      <a:r>
                        <a:rPr lang="en-US" sz="1600" smtClean="0">
                          <a:solidFill>
                            <a:srgbClr val="000066"/>
                          </a:solidFill>
                          <a:effectLst/>
                        </a:rPr>
                        <a:t>chuẩn;</a:t>
                      </a:r>
                    </a:p>
                    <a:p>
                      <a:pPr algn="just">
                        <a:spcBef>
                          <a:spcPts val="300"/>
                        </a:spcBef>
                        <a:spcAft>
                          <a:spcPts val="300"/>
                        </a:spcAft>
                      </a:pPr>
                      <a:r>
                        <a:rPr lang="en-US" sz="1600" smtClean="0">
                          <a:solidFill>
                            <a:srgbClr val="000066"/>
                          </a:solidFill>
                          <a:effectLst/>
                        </a:rPr>
                        <a:t> Bản sao y bản chính </a:t>
                      </a:r>
                      <a:r>
                        <a:rPr lang="en-US" sz="1600">
                          <a:solidFill>
                            <a:srgbClr val="000066"/>
                          </a:solidFill>
                          <a:effectLst/>
                        </a:rPr>
                        <a:t>Giấy chứng nhận hợp </a:t>
                      </a:r>
                      <a:r>
                        <a:rPr lang="en-US" sz="1600" smtClean="0">
                          <a:solidFill>
                            <a:srgbClr val="000066"/>
                          </a:solidFill>
                          <a:effectLst/>
                        </a:rPr>
                        <a:t>chuẩn còn </a:t>
                      </a:r>
                      <a:r>
                        <a:rPr lang="en-US" sz="1600">
                          <a:solidFill>
                            <a:srgbClr val="000066"/>
                          </a:solidFill>
                          <a:effectLst/>
                        </a:rPr>
                        <a:t>hiệu lực;</a:t>
                      </a:r>
                    </a:p>
                    <a:p>
                      <a:pPr algn="just">
                        <a:spcBef>
                          <a:spcPts val="300"/>
                        </a:spcBef>
                        <a:spcAft>
                          <a:spcPts val="300"/>
                        </a:spcAft>
                      </a:pPr>
                      <a:r>
                        <a:rPr lang="en-US" sz="1600">
                          <a:solidFill>
                            <a:srgbClr val="000066"/>
                          </a:solidFill>
                          <a:effectLst/>
                        </a:rPr>
                        <a:t>- Mẫu dấu hợp </a:t>
                      </a:r>
                      <a:r>
                        <a:rPr lang="en-US" sz="1600" smtClean="0">
                          <a:solidFill>
                            <a:srgbClr val="000066"/>
                          </a:solidFill>
                          <a:effectLst/>
                        </a:rPr>
                        <a:t>chuẩn.</a:t>
                      </a:r>
                      <a:endParaRPr lang="en-US" sz="1600">
                        <a:solidFill>
                          <a:srgbClr val="000066"/>
                        </a:solidFill>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3784614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16</a:t>
            </a:fld>
            <a:endParaRPr lang="en-US" altLang="en-US"/>
          </a:p>
        </p:txBody>
      </p:sp>
      <p:sp>
        <p:nvSpPr>
          <p:cNvPr id="9220" name="Rectangle 4"/>
          <p:cNvSpPr>
            <a:spLocks noGrp="1" noChangeArrowheads="1"/>
          </p:cNvSpPr>
          <p:nvPr>
            <p:ph type="title"/>
          </p:nvPr>
        </p:nvSpPr>
        <p:spPr>
          <a:xfrm>
            <a:off x="838200" y="228600"/>
            <a:ext cx="7696200" cy="6858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10: Xử lý hồ sơ công </a:t>
            </a:r>
            <a:r>
              <a:rPr lang="en-US" sz="2800">
                <a:solidFill>
                  <a:srgbClr val="C00000"/>
                </a:solidFill>
              </a:rPr>
              <a:t>bố hợp chuẩn</a:t>
            </a:r>
          </a:p>
        </p:txBody>
      </p:sp>
      <p:graphicFrame>
        <p:nvGraphicFramePr>
          <p:cNvPr id="6" name="Diagram 5"/>
          <p:cNvGraphicFramePr/>
          <p:nvPr>
            <p:extLst>
              <p:ext uri="{D42A27DB-BD31-4B8C-83A1-F6EECF244321}">
                <p14:modId xmlns:p14="http://schemas.microsoft.com/office/powerpoint/2010/main" val="1070828501"/>
              </p:ext>
            </p:extLst>
          </p:nvPr>
        </p:nvGraphicFramePr>
        <p:xfrm>
          <a:off x="533400" y="914400"/>
          <a:ext cx="66294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Group 16"/>
          <p:cNvGrpSpPr/>
          <p:nvPr/>
        </p:nvGrpSpPr>
        <p:grpSpPr>
          <a:xfrm>
            <a:off x="304800" y="2388887"/>
            <a:ext cx="8610600" cy="4064734"/>
            <a:chOff x="381000" y="2140646"/>
            <a:chExt cx="8610600" cy="4064734"/>
          </a:xfrm>
        </p:grpSpPr>
        <p:sp>
          <p:nvSpPr>
            <p:cNvPr id="5" name="Freeform 4"/>
            <p:cNvSpPr/>
            <p:nvPr/>
          </p:nvSpPr>
          <p:spPr>
            <a:xfrm>
              <a:off x="381000" y="3359845"/>
              <a:ext cx="2337792" cy="1043421"/>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smtClean="0">
                  <a:solidFill>
                    <a:srgbClr val="000066"/>
                  </a:solidFill>
                </a:rPr>
                <a:t>2. Hồ sơ đầy đủ </a:t>
              </a:r>
            </a:p>
            <a:p>
              <a:pPr lvl="0" algn="ctr" defTabSz="1022350">
                <a:lnSpc>
                  <a:spcPct val="90000"/>
                </a:lnSpc>
                <a:spcBef>
                  <a:spcPct val="0"/>
                </a:spcBef>
                <a:spcAft>
                  <a:spcPct val="35000"/>
                </a:spcAft>
                <a:buNone/>
              </a:pPr>
              <a:r>
                <a:rPr lang="en-US" sz="2000" kern="1200" smtClean="0">
                  <a:solidFill>
                    <a:srgbClr val="000066"/>
                  </a:solidFill>
                </a:rPr>
                <a:t>và hợp lệ</a:t>
              </a:r>
              <a:endParaRPr lang="en-US" sz="2000" kern="1200">
                <a:solidFill>
                  <a:srgbClr val="000066"/>
                </a:solidFill>
              </a:endParaRPr>
            </a:p>
          </p:txBody>
        </p:sp>
        <p:sp>
          <p:nvSpPr>
            <p:cNvPr id="9" name="Freeform 8"/>
            <p:cNvSpPr/>
            <p:nvPr/>
          </p:nvSpPr>
          <p:spPr>
            <a:xfrm>
              <a:off x="3429000" y="3359845"/>
              <a:ext cx="2122718" cy="1043422"/>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smtClean="0">
                  <a:solidFill>
                    <a:srgbClr val="000066"/>
                  </a:solidFill>
                </a:rPr>
                <a:t>Chi cục ra Thông báo tiếp nhận trong 5 ngày làm việc</a:t>
              </a:r>
              <a:endParaRPr lang="en-US" sz="2000" kern="1200">
                <a:solidFill>
                  <a:srgbClr val="000066"/>
                </a:solidFill>
              </a:endParaRPr>
            </a:p>
          </p:txBody>
        </p:sp>
        <p:sp>
          <p:nvSpPr>
            <p:cNvPr id="11" name="Freeform 10"/>
            <p:cNvSpPr/>
            <p:nvPr/>
          </p:nvSpPr>
          <p:spPr>
            <a:xfrm>
              <a:off x="6806208" y="2140646"/>
              <a:ext cx="2185392" cy="1462149"/>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smtClean="0">
                  <a:solidFill>
                    <a:srgbClr val="000066"/>
                  </a:solidFill>
                </a:rPr>
                <a:t>Có giá trị 3 năm kể từ ngày DN ký vào bản báo cáo đánh giá hợp chuẩn</a:t>
              </a:r>
              <a:endParaRPr lang="en-US" sz="2000" kern="1200">
                <a:solidFill>
                  <a:srgbClr val="000066"/>
                </a:solidFill>
              </a:endParaRPr>
            </a:p>
          </p:txBody>
        </p:sp>
        <p:sp>
          <p:nvSpPr>
            <p:cNvPr id="12" name="Right Arrow 11"/>
            <p:cNvSpPr/>
            <p:nvPr/>
          </p:nvSpPr>
          <p:spPr>
            <a:xfrm>
              <a:off x="2773222" y="3602795"/>
              <a:ext cx="634008" cy="43204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5" name="Right Arrow 14"/>
            <p:cNvSpPr/>
            <p:nvPr/>
          </p:nvSpPr>
          <p:spPr>
            <a:xfrm rot="19574538">
              <a:off x="5580513" y="2817267"/>
              <a:ext cx="1204283" cy="80322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smtClean="0">
                  <a:solidFill>
                    <a:srgbClr val="000066"/>
                  </a:solidFill>
                </a:rPr>
                <a:t>Tự đánh giá</a:t>
              </a:r>
              <a:endParaRPr lang="en-US" sz="1400">
                <a:solidFill>
                  <a:srgbClr val="000066"/>
                </a:solidFill>
              </a:endParaRPr>
            </a:p>
          </p:txBody>
        </p:sp>
        <p:sp>
          <p:nvSpPr>
            <p:cNvPr id="16" name="Right Arrow 15"/>
            <p:cNvSpPr/>
            <p:nvPr/>
          </p:nvSpPr>
          <p:spPr>
            <a:xfrm rot="1736720">
              <a:off x="5546881" y="4012655"/>
              <a:ext cx="1308333" cy="697157"/>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smtClean="0">
                  <a:solidFill>
                    <a:srgbClr val="000066"/>
                  </a:solidFill>
                </a:rPr>
                <a:t>Bên thứ 3</a:t>
              </a:r>
              <a:endParaRPr lang="en-US" sz="1400">
                <a:solidFill>
                  <a:srgbClr val="000066"/>
                </a:solidFill>
              </a:endParaRPr>
            </a:p>
          </p:txBody>
        </p:sp>
        <p:sp>
          <p:nvSpPr>
            <p:cNvPr id="18" name="Freeform 17"/>
            <p:cNvSpPr/>
            <p:nvPr/>
          </p:nvSpPr>
          <p:spPr>
            <a:xfrm>
              <a:off x="6806208" y="3886200"/>
              <a:ext cx="2185392" cy="1096669"/>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smtClean="0">
                  <a:solidFill>
                    <a:srgbClr val="000066"/>
                  </a:solidFill>
                </a:rPr>
                <a:t>Có giá trị theo giấy chứng nhận của bên thứ 3</a:t>
              </a:r>
              <a:endParaRPr lang="en-US" sz="2000" kern="1200">
                <a:solidFill>
                  <a:srgbClr val="000066"/>
                </a:solidFill>
              </a:endParaRPr>
            </a:p>
          </p:txBody>
        </p:sp>
        <p:sp>
          <p:nvSpPr>
            <p:cNvPr id="20" name="Freeform 19"/>
            <p:cNvSpPr/>
            <p:nvPr/>
          </p:nvSpPr>
          <p:spPr>
            <a:xfrm>
              <a:off x="435430" y="5161959"/>
              <a:ext cx="2337792" cy="1043421"/>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smtClean="0">
                  <a:solidFill>
                    <a:srgbClr val="000066"/>
                  </a:solidFill>
                </a:rPr>
                <a:t>3. Hồ sơ đầy đủ </a:t>
              </a:r>
            </a:p>
            <a:p>
              <a:pPr lvl="0" algn="ctr" defTabSz="1022350">
                <a:lnSpc>
                  <a:spcPct val="90000"/>
                </a:lnSpc>
                <a:spcBef>
                  <a:spcPct val="0"/>
                </a:spcBef>
                <a:spcAft>
                  <a:spcPct val="35000"/>
                </a:spcAft>
                <a:buNone/>
              </a:pPr>
              <a:r>
                <a:rPr lang="en-US" sz="2000" kern="1200" smtClean="0">
                  <a:solidFill>
                    <a:srgbClr val="000066"/>
                  </a:solidFill>
                </a:rPr>
                <a:t>nhưng không hợp lệ</a:t>
              </a:r>
              <a:endParaRPr lang="en-US" sz="2000" kern="1200">
                <a:solidFill>
                  <a:srgbClr val="000066"/>
                </a:solidFill>
              </a:endParaRPr>
            </a:p>
          </p:txBody>
        </p:sp>
        <p:sp>
          <p:nvSpPr>
            <p:cNvPr id="21" name="Freeform 20"/>
            <p:cNvSpPr/>
            <p:nvPr/>
          </p:nvSpPr>
          <p:spPr>
            <a:xfrm>
              <a:off x="3505200" y="5161958"/>
              <a:ext cx="2122718" cy="1043422"/>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smtClean="0">
                  <a:solidFill>
                    <a:srgbClr val="000066"/>
                  </a:solidFill>
                </a:rPr>
                <a:t>Chi cục ra Thông báo lý do không tiếp nhận hồ sơ</a:t>
              </a:r>
              <a:endParaRPr lang="en-US" sz="2000" kern="1200">
                <a:solidFill>
                  <a:srgbClr val="000066"/>
                </a:solidFill>
              </a:endParaRPr>
            </a:p>
          </p:txBody>
        </p:sp>
        <p:sp>
          <p:nvSpPr>
            <p:cNvPr id="22" name="Right Arrow 21"/>
            <p:cNvSpPr/>
            <p:nvPr/>
          </p:nvSpPr>
          <p:spPr>
            <a:xfrm>
              <a:off x="2849422" y="5404908"/>
              <a:ext cx="634008" cy="43204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738759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17</a:t>
            </a:fld>
            <a:endParaRPr lang="en-US" altLang="en-US"/>
          </a:p>
        </p:txBody>
      </p:sp>
      <p:sp>
        <p:nvSpPr>
          <p:cNvPr id="9221" name="Rectangle 5"/>
          <p:cNvSpPr>
            <a:spLocks noGrp="1" noChangeArrowheads="1"/>
          </p:cNvSpPr>
          <p:nvPr>
            <p:ph sz="quarter" idx="13"/>
          </p:nvPr>
        </p:nvSpPr>
        <p:spPr>
          <a:xfrm>
            <a:off x="457200" y="1219200"/>
            <a:ext cx="8305800" cy="4343400"/>
          </a:xfrm>
        </p:spPr>
        <p:txBody>
          <a:bodyPr>
            <a:normAutofit fontScale="92500" lnSpcReduction="20000"/>
          </a:bodyPr>
          <a:lstStyle/>
          <a:p>
            <a:pPr marL="858837" lvl="1" indent="-514350" algn="just">
              <a:buAutoNum type="arabicPeriod"/>
            </a:pPr>
            <a:r>
              <a:rPr lang="en-US" sz="2800" smtClean="0">
                <a:solidFill>
                  <a:schemeClr val="accent2">
                    <a:lumMod val="50000"/>
                  </a:schemeClr>
                </a:solidFill>
              </a:rPr>
              <a:t>Lựa </a:t>
            </a:r>
            <a:r>
              <a:rPr lang="en-US" sz="2800">
                <a:solidFill>
                  <a:schemeClr val="accent2">
                    <a:lumMod val="50000"/>
                  </a:schemeClr>
                </a:solidFill>
              </a:rPr>
              <a:t>chọn phương thức đánh giá sự phù </a:t>
            </a:r>
            <a:r>
              <a:rPr lang="en-US" sz="2800" smtClean="0">
                <a:solidFill>
                  <a:schemeClr val="accent2">
                    <a:lumMod val="50000"/>
                  </a:schemeClr>
                </a:solidFill>
              </a:rPr>
              <a:t>hợp;</a:t>
            </a:r>
          </a:p>
          <a:p>
            <a:pPr marL="858837" lvl="1" indent="-514350" algn="just">
              <a:buAutoNum type="arabicPeriod"/>
            </a:pPr>
            <a:r>
              <a:rPr lang="en-US" sz="2800">
                <a:solidFill>
                  <a:schemeClr val="accent2">
                    <a:lumMod val="50000"/>
                  </a:schemeClr>
                </a:solidFill>
              </a:rPr>
              <a:t>Duy trì liên tục và chịu trách nhiệm về sự phù hợp của các sản </a:t>
            </a:r>
            <a:r>
              <a:rPr lang="en-US" sz="2800" smtClean="0">
                <a:solidFill>
                  <a:schemeClr val="accent2">
                    <a:lumMod val="50000"/>
                  </a:schemeClr>
                </a:solidFill>
              </a:rPr>
              <a:t>phẩm </a:t>
            </a:r>
            <a:r>
              <a:rPr lang="en-US" sz="2800">
                <a:solidFill>
                  <a:schemeClr val="accent2">
                    <a:lumMod val="50000"/>
                  </a:schemeClr>
                </a:solidFill>
              </a:rPr>
              <a:t>đã đăng ký công bố hợp </a:t>
            </a:r>
            <a:r>
              <a:rPr lang="en-US" sz="2800" smtClean="0">
                <a:solidFill>
                  <a:schemeClr val="accent2">
                    <a:lumMod val="50000"/>
                  </a:schemeClr>
                </a:solidFill>
              </a:rPr>
              <a:t>chuẩn;</a:t>
            </a:r>
          </a:p>
          <a:p>
            <a:pPr marL="858837" lvl="1" indent="-514350" algn="just">
              <a:buAutoNum type="arabicPeriod"/>
            </a:pPr>
            <a:r>
              <a:rPr lang="en-US" sz="2800">
                <a:solidFill>
                  <a:schemeClr val="accent2">
                    <a:lumMod val="50000"/>
                  </a:schemeClr>
                </a:solidFill>
              </a:rPr>
              <a:t>Khi phát hiện sự không phù hợp của sản </a:t>
            </a:r>
            <a:r>
              <a:rPr lang="en-US" sz="2800" smtClean="0">
                <a:solidFill>
                  <a:schemeClr val="accent2">
                    <a:lumMod val="50000"/>
                  </a:schemeClr>
                </a:solidFill>
              </a:rPr>
              <a:t>phẩm phải tạm ngừng sản xuất, thu hồi, khắc phục và thông báo đến Chi cục;</a:t>
            </a:r>
          </a:p>
          <a:p>
            <a:pPr marL="858837" lvl="1" indent="-514350" algn="just">
              <a:buAutoNum type="arabicPeriod"/>
            </a:pPr>
            <a:r>
              <a:rPr lang="en-US" sz="2800" smtClean="0">
                <a:solidFill>
                  <a:schemeClr val="accent2">
                    <a:lumMod val="50000"/>
                  </a:schemeClr>
                </a:solidFill>
              </a:rPr>
              <a:t>Lập và lưu giữ hồ sơ công bố;</a:t>
            </a:r>
          </a:p>
          <a:p>
            <a:pPr marL="858837" lvl="1" indent="-514350" algn="just">
              <a:buAutoNum type="arabicPeriod"/>
            </a:pPr>
            <a:r>
              <a:rPr lang="en-US" sz="2800">
                <a:solidFill>
                  <a:schemeClr val="accent2">
                    <a:lumMod val="50000"/>
                  </a:schemeClr>
                </a:solidFill>
              </a:rPr>
              <a:t>Cung cấp bản sao y bản chính </a:t>
            </a:r>
            <a:r>
              <a:rPr lang="en-US" sz="2800" smtClean="0">
                <a:solidFill>
                  <a:schemeClr val="accent2">
                    <a:lumMod val="50000"/>
                  </a:schemeClr>
                </a:solidFill>
              </a:rPr>
              <a:t>Thông </a:t>
            </a:r>
            <a:r>
              <a:rPr lang="en-US" sz="2800">
                <a:solidFill>
                  <a:schemeClr val="accent2">
                    <a:lumMod val="50000"/>
                  </a:schemeClr>
                </a:solidFill>
              </a:rPr>
              <a:t>báo tiếp nhận hồ sơ công bố hợp </a:t>
            </a:r>
            <a:r>
              <a:rPr lang="en-US" sz="2800" smtClean="0">
                <a:solidFill>
                  <a:schemeClr val="accent2">
                    <a:lumMod val="50000"/>
                  </a:schemeClr>
                </a:solidFill>
              </a:rPr>
              <a:t>chuẩn </a:t>
            </a:r>
            <a:r>
              <a:rPr lang="en-US" sz="2800">
                <a:solidFill>
                  <a:schemeClr val="accent2">
                    <a:lumMod val="50000"/>
                  </a:schemeClr>
                </a:solidFill>
              </a:rPr>
              <a:t>cho tổ chức, cá nhân kinh doanh sản </a:t>
            </a:r>
            <a:r>
              <a:rPr lang="en-US" sz="2800" smtClean="0">
                <a:solidFill>
                  <a:schemeClr val="accent2">
                    <a:lumMod val="50000"/>
                  </a:schemeClr>
                </a:solidFill>
              </a:rPr>
              <a:t>phẩm.</a:t>
            </a:r>
          </a:p>
        </p:txBody>
      </p:sp>
      <p:sp>
        <p:nvSpPr>
          <p:cNvPr id="5" name="Rectangle 4"/>
          <p:cNvSpPr txBox="1">
            <a:spLocks noChangeArrowheads="1"/>
          </p:cNvSpPr>
          <p:nvPr/>
        </p:nvSpPr>
        <p:spPr>
          <a:xfrm>
            <a:off x="838200" y="228600"/>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11: Trách nhiệm của tổ chức, cá nhân</a:t>
            </a:r>
            <a:endParaRPr lang="en-US" sz="2800">
              <a:solidFill>
                <a:srgbClr val="C00000"/>
              </a:solidFill>
            </a:endParaRPr>
          </a:p>
        </p:txBody>
      </p:sp>
    </p:spTree>
    <p:extLst>
      <p:ext uri="{BB962C8B-B14F-4D97-AF65-F5344CB8AC3E}">
        <p14:creationId xmlns:p14="http://schemas.microsoft.com/office/powerpoint/2010/main" val="2036703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18</a:t>
            </a:fld>
            <a:endParaRPr lang="en-US" altLang="en-US"/>
          </a:p>
        </p:txBody>
      </p:sp>
      <p:sp>
        <p:nvSpPr>
          <p:cNvPr id="5" name="Horizontal Scroll 4"/>
          <p:cNvSpPr/>
          <p:nvPr/>
        </p:nvSpPr>
        <p:spPr>
          <a:xfrm>
            <a:off x="566057" y="1828800"/>
            <a:ext cx="8153400" cy="228600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buNone/>
            </a:pPr>
            <a:r>
              <a:rPr lang="en-US" sz="3200" b="1" smtClean="0">
                <a:solidFill>
                  <a:srgbClr val="FF0000"/>
                </a:solidFill>
                <a:latin typeface="Times New Roman" pitchFamily="18" charset="0"/>
                <a:cs typeface="Times New Roman" pitchFamily="18" charset="0"/>
              </a:rPr>
              <a:t>CHƯƠNG 3. </a:t>
            </a:r>
            <a:r>
              <a:rPr lang="en-US" sz="3200" b="1">
                <a:solidFill>
                  <a:srgbClr val="FF0000"/>
                </a:solidFill>
                <a:latin typeface="Times New Roman" pitchFamily="18" charset="0"/>
                <a:cs typeface="Times New Roman" pitchFamily="18" charset="0"/>
              </a:rPr>
              <a:t>CÔNG BỐ HỢP </a:t>
            </a:r>
            <a:r>
              <a:rPr lang="en-US" sz="3200" b="1" smtClean="0">
                <a:solidFill>
                  <a:srgbClr val="FF0000"/>
                </a:solidFill>
                <a:latin typeface="Times New Roman" pitchFamily="18" charset="0"/>
                <a:cs typeface="Times New Roman" pitchFamily="18" charset="0"/>
              </a:rPr>
              <a:t>QUY</a:t>
            </a:r>
            <a:endParaRPr lang="en-US" sz="32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48850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19</a:t>
            </a:fld>
            <a:endParaRPr lang="en-US" altLang="en-US"/>
          </a:p>
        </p:txBody>
      </p:sp>
      <p:sp>
        <p:nvSpPr>
          <p:cNvPr id="9220" name="Rectangle 4"/>
          <p:cNvSpPr>
            <a:spLocks noGrp="1" noChangeArrowheads="1"/>
          </p:cNvSpPr>
          <p:nvPr>
            <p:ph type="title"/>
          </p:nvPr>
        </p:nvSpPr>
        <p:spPr>
          <a:xfrm>
            <a:off x="685800" y="152400"/>
            <a:ext cx="8077200" cy="609600"/>
          </a:xfrm>
        </p:spPr>
        <p:txBody>
          <a:bodyPr/>
          <a:lstStyle/>
          <a:p>
            <a:pPr marL="0" indent="0" algn="ctr">
              <a:buNone/>
            </a:pPr>
            <a:r>
              <a:rPr lang="en-US" sz="2800" err="1" smtClean="0">
                <a:solidFill>
                  <a:srgbClr val="C00000"/>
                </a:solidFill>
              </a:rPr>
              <a:t>Điều</a:t>
            </a:r>
            <a:r>
              <a:rPr lang="en-US" sz="2800" smtClean="0">
                <a:solidFill>
                  <a:srgbClr val="C00000"/>
                </a:solidFill>
              </a:rPr>
              <a:t> 12: </a:t>
            </a:r>
            <a:r>
              <a:rPr lang="en-US" sz="2800">
                <a:solidFill>
                  <a:srgbClr val="C00000"/>
                </a:solidFill>
              </a:rPr>
              <a:t>Nguyên tắc công bố hợp </a:t>
            </a:r>
            <a:r>
              <a:rPr lang="en-US" sz="2800" smtClean="0">
                <a:solidFill>
                  <a:srgbClr val="C00000"/>
                </a:solidFill>
              </a:rPr>
              <a:t>quy</a:t>
            </a:r>
            <a:endParaRPr lang="en-US" sz="2800">
              <a:solidFill>
                <a:srgbClr val="C00000"/>
              </a:solidFill>
            </a:endParaRPr>
          </a:p>
        </p:txBody>
      </p:sp>
      <p:sp>
        <p:nvSpPr>
          <p:cNvPr id="9221" name="Rectangle 5"/>
          <p:cNvSpPr>
            <a:spLocks noGrp="1" noChangeArrowheads="1"/>
          </p:cNvSpPr>
          <p:nvPr>
            <p:ph sz="quarter" idx="13"/>
          </p:nvPr>
        </p:nvSpPr>
        <p:spPr>
          <a:xfrm>
            <a:off x="990600" y="762000"/>
            <a:ext cx="8153400" cy="685800"/>
          </a:xfrm>
        </p:spPr>
        <p:txBody>
          <a:bodyPr>
            <a:normAutofit/>
          </a:bodyPr>
          <a:lstStyle/>
          <a:p>
            <a:pPr marL="344487" lvl="1" indent="0" algn="just">
              <a:buNone/>
            </a:pPr>
            <a:r>
              <a:rPr lang="en-US" sz="2800" i="1" smtClean="0">
                <a:solidFill>
                  <a:srgbClr val="FF0000"/>
                </a:solidFill>
              </a:rPr>
              <a:t>Công </a:t>
            </a:r>
            <a:r>
              <a:rPr lang="en-US" sz="2800" i="1">
                <a:solidFill>
                  <a:srgbClr val="FF0000"/>
                </a:solidFill>
              </a:rPr>
              <a:t>bố hợp quy là hoạt động bắt buộc</a:t>
            </a:r>
            <a:r>
              <a:rPr lang="en-US" sz="2800" i="1" smtClean="0">
                <a:solidFill>
                  <a:srgbClr val="FF0000"/>
                </a:solidFill>
              </a:rPr>
              <a:t>.</a:t>
            </a:r>
          </a:p>
        </p:txBody>
      </p:sp>
      <p:graphicFrame>
        <p:nvGraphicFramePr>
          <p:cNvPr id="6" name="Diagram 5"/>
          <p:cNvGraphicFramePr/>
          <p:nvPr>
            <p:extLst>
              <p:ext uri="{D42A27DB-BD31-4B8C-83A1-F6EECF244321}">
                <p14:modId xmlns:p14="http://schemas.microsoft.com/office/powerpoint/2010/main" val="3982337537"/>
              </p:ext>
            </p:extLst>
          </p:nvPr>
        </p:nvGraphicFramePr>
        <p:xfrm>
          <a:off x="1524000" y="1273629"/>
          <a:ext cx="5562600" cy="1774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5"/>
          <p:cNvSpPr txBox="1">
            <a:spLocks noChangeArrowheads="1"/>
          </p:cNvSpPr>
          <p:nvPr/>
        </p:nvSpPr>
        <p:spPr>
          <a:xfrm>
            <a:off x="990600" y="3407229"/>
            <a:ext cx="7783286" cy="25908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4487" lvl="1" indent="0" algn="just">
              <a:buFont typeface="Georgia" pitchFamily="18" charset="0"/>
              <a:buNone/>
            </a:pPr>
            <a:r>
              <a:rPr lang="en-US" sz="2400" smtClean="0">
                <a:solidFill>
                  <a:srgbClr val="000066"/>
                </a:solidFill>
              </a:rPr>
              <a:t>Trường hợp sản phẩm, hàng hóa </a:t>
            </a:r>
            <a:r>
              <a:rPr lang="en-US" sz="2400" i="1" smtClean="0">
                <a:solidFill>
                  <a:srgbClr val="000066"/>
                </a:solidFill>
              </a:rPr>
              <a:t>được quản lý bởi nhiều quy chuẩn kỹ thuật khác nhau</a:t>
            </a:r>
            <a:r>
              <a:rPr lang="en-US" sz="2400" smtClean="0">
                <a:solidFill>
                  <a:srgbClr val="000066"/>
                </a:solidFill>
              </a:rPr>
              <a:t> thì tổ chức, cá nhân phải thực hiện việc đăng ký bản công bố hợp quy tại các cơ quan chuyên ngành tương ứng và </a:t>
            </a:r>
            <a:r>
              <a:rPr lang="en-US" sz="2400" i="1" smtClean="0">
                <a:solidFill>
                  <a:srgbClr val="000066"/>
                </a:solidFill>
              </a:rPr>
              <a:t>dấu hợp quy chỉ được sử dụng khi sản phẩm, hàng hóa đó đã thực hiện đầy đủ các biện pháp quản lý theo quy định tại các quy chuẩn kỹ thuật tương ứng.</a:t>
            </a:r>
          </a:p>
        </p:txBody>
      </p:sp>
      <p:sp>
        <p:nvSpPr>
          <p:cNvPr id="3" name="5-Point Star 2"/>
          <p:cNvSpPr/>
          <p:nvPr/>
        </p:nvSpPr>
        <p:spPr>
          <a:xfrm>
            <a:off x="304800" y="3407229"/>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7301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a:t>
            </a:fld>
            <a:endParaRPr lang="en-US" altLang="en-US"/>
          </a:p>
        </p:txBody>
      </p:sp>
      <p:sp>
        <p:nvSpPr>
          <p:cNvPr id="5" name="Horizontal Scroll 4"/>
          <p:cNvSpPr/>
          <p:nvPr/>
        </p:nvSpPr>
        <p:spPr>
          <a:xfrm>
            <a:off x="1219200" y="1981200"/>
            <a:ext cx="6705600" cy="228600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buNone/>
            </a:pPr>
            <a:r>
              <a:rPr lang="en-US" sz="3200" b="1" smtClean="0">
                <a:solidFill>
                  <a:srgbClr val="FF0000"/>
                </a:solidFill>
              </a:rPr>
              <a:t>CHƯƠNG 1. QUY ĐỊNH CHUNG</a:t>
            </a:r>
            <a:endParaRPr lang="en-US" sz="3200" b="1">
              <a:solidFill>
                <a:srgbClr val="FF0000"/>
              </a:solidFill>
            </a:endParaRPr>
          </a:p>
        </p:txBody>
      </p:sp>
    </p:spTree>
    <p:extLst>
      <p:ext uri="{BB962C8B-B14F-4D97-AF65-F5344CB8AC3E}">
        <p14:creationId xmlns:p14="http://schemas.microsoft.com/office/powerpoint/2010/main" val="4112543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20</a:t>
            </a:fld>
            <a:endParaRPr lang="en-US" altLang="en-US"/>
          </a:p>
        </p:txBody>
      </p:sp>
      <p:sp>
        <p:nvSpPr>
          <p:cNvPr id="9221" name="Rectangle 5"/>
          <p:cNvSpPr>
            <a:spLocks noGrp="1" noChangeArrowheads="1"/>
          </p:cNvSpPr>
          <p:nvPr>
            <p:ph sz="quarter" idx="13"/>
          </p:nvPr>
        </p:nvSpPr>
        <p:spPr>
          <a:xfrm>
            <a:off x="685800" y="5105400"/>
            <a:ext cx="7848600" cy="1295400"/>
          </a:xfrm>
        </p:spPr>
        <p:txBody>
          <a:bodyPr>
            <a:normAutofit fontScale="85000" lnSpcReduction="20000"/>
          </a:bodyPr>
          <a:lstStyle/>
          <a:p>
            <a:pPr marL="344487" lvl="1" indent="0" algn="just">
              <a:buNone/>
            </a:pPr>
            <a:r>
              <a:rPr lang="en-US" sz="2800" smtClean="0">
                <a:solidFill>
                  <a:schemeClr val="accent4">
                    <a:lumMod val="50000"/>
                  </a:schemeClr>
                </a:solidFill>
              </a:rPr>
              <a:t>2. Bước 2: </a:t>
            </a:r>
            <a:r>
              <a:rPr lang="en-US" sz="2800">
                <a:solidFill>
                  <a:schemeClr val="accent4">
                    <a:lumMod val="50000"/>
                  </a:schemeClr>
                </a:solidFill>
              </a:rPr>
              <a:t>Đăng ký bản công bố hợp quy tại cơ quan chuyên ngành do Bộ quản lý ngành, lĩnh vực và Ủy ban nhân tỉnh, thành phố trực thuộc Trung ương chỉ </a:t>
            </a:r>
            <a:r>
              <a:rPr lang="en-US" sz="2800" smtClean="0">
                <a:solidFill>
                  <a:schemeClr val="accent4">
                    <a:lumMod val="50000"/>
                  </a:schemeClr>
                </a:solidFill>
              </a:rPr>
              <a:t>định</a:t>
            </a:r>
          </a:p>
        </p:txBody>
      </p:sp>
      <p:graphicFrame>
        <p:nvGraphicFramePr>
          <p:cNvPr id="4" name="Diagram 3"/>
          <p:cNvGraphicFramePr/>
          <p:nvPr>
            <p:extLst>
              <p:ext uri="{D42A27DB-BD31-4B8C-83A1-F6EECF244321}">
                <p14:modId xmlns:p14="http://schemas.microsoft.com/office/powerpoint/2010/main" val="283906770"/>
              </p:ext>
            </p:extLst>
          </p:nvPr>
        </p:nvGraphicFramePr>
        <p:xfrm>
          <a:off x="1600200" y="2514600"/>
          <a:ext cx="5562600" cy="233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4"/>
          <p:cNvSpPr txBox="1">
            <a:spLocks noChangeArrowheads="1"/>
          </p:cNvSpPr>
          <p:nvPr/>
        </p:nvSpPr>
        <p:spPr>
          <a:xfrm>
            <a:off x="990600" y="381000"/>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13: Trình tự công bố hợp quy</a:t>
            </a:r>
            <a:endParaRPr lang="en-US" sz="2800">
              <a:solidFill>
                <a:srgbClr val="C00000"/>
              </a:solidFill>
            </a:endParaRPr>
          </a:p>
        </p:txBody>
      </p:sp>
      <p:sp>
        <p:nvSpPr>
          <p:cNvPr id="5" name="Rectangle 4"/>
          <p:cNvSpPr/>
          <p:nvPr/>
        </p:nvSpPr>
        <p:spPr>
          <a:xfrm>
            <a:off x="609600" y="1066800"/>
            <a:ext cx="7772400" cy="1200329"/>
          </a:xfrm>
          <a:prstGeom prst="rect">
            <a:avLst/>
          </a:prstGeom>
        </p:spPr>
        <p:txBody>
          <a:bodyPr wrap="square">
            <a:spAutoFit/>
          </a:bodyPr>
          <a:lstStyle/>
          <a:p>
            <a:pPr>
              <a:buNone/>
            </a:pPr>
            <a:r>
              <a:rPr lang="en-US" sz="2400" smtClean="0">
                <a:solidFill>
                  <a:schemeClr val="accent4">
                    <a:lumMod val="50000"/>
                  </a:schemeClr>
                </a:solidFill>
              </a:rPr>
              <a:t>1. </a:t>
            </a:r>
            <a:r>
              <a:rPr lang="en-US" sz="2400">
                <a:solidFill>
                  <a:schemeClr val="accent4">
                    <a:lumMod val="50000"/>
                  </a:schemeClr>
                </a:solidFill>
              </a:rPr>
              <a:t>Bước 1: Đánh giá sự phù hợp đối tượng của công bố hợp chuẩn với </a:t>
            </a:r>
            <a:r>
              <a:rPr lang="en-US" sz="2400" smtClean="0">
                <a:solidFill>
                  <a:schemeClr val="accent4">
                    <a:lumMod val="50000"/>
                  </a:schemeClr>
                </a:solidFill>
              </a:rPr>
              <a:t>quy chuẩn kỹ thuật </a:t>
            </a:r>
            <a:r>
              <a:rPr lang="en-US" sz="2400">
                <a:solidFill>
                  <a:schemeClr val="accent4">
                    <a:lumMod val="50000"/>
                  </a:schemeClr>
                </a:solidFill>
              </a:rPr>
              <a:t>tương ứng (đánh giá hợp </a:t>
            </a:r>
            <a:r>
              <a:rPr lang="en-US" sz="2400" smtClean="0">
                <a:solidFill>
                  <a:schemeClr val="accent4">
                    <a:lumMod val="50000"/>
                  </a:schemeClr>
                </a:solidFill>
              </a:rPr>
              <a:t>quy </a:t>
            </a:r>
            <a:r>
              <a:rPr lang="en-US" sz="2400">
                <a:solidFill>
                  <a:schemeClr val="accent4">
                    <a:lumMod val="50000"/>
                  </a:schemeClr>
                </a:solidFill>
              </a:rPr>
              <a:t>của bên thứ nhất hoặc bên thứ ba).</a:t>
            </a:r>
            <a:endParaRPr lang="en-US">
              <a:solidFill>
                <a:schemeClr val="accent4">
                  <a:lumMod val="50000"/>
                </a:schemeClr>
              </a:solidFill>
            </a:endParaRPr>
          </a:p>
        </p:txBody>
      </p:sp>
    </p:spTree>
    <p:extLst>
      <p:ext uri="{BB962C8B-B14F-4D97-AF65-F5344CB8AC3E}">
        <p14:creationId xmlns:p14="http://schemas.microsoft.com/office/powerpoint/2010/main" val="1840135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56891303"/>
              </p:ext>
            </p:extLst>
          </p:nvPr>
        </p:nvGraphicFramePr>
        <p:xfrm>
          <a:off x="457200" y="1266890"/>
          <a:ext cx="8305800" cy="5083421"/>
        </p:xfrm>
        <a:graphic>
          <a:graphicData uri="http://schemas.openxmlformats.org/drawingml/2006/table">
            <a:tbl>
              <a:tblPr firstRow="1" firstCol="1" bandRow="1">
                <a:tableStyleId>{91EBBBCC-DAD2-459C-BE2E-F6DE35CF9A28}</a:tableStyleId>
              </a:tblPr>
              <a:tblGrid>
                <a:gridCol w="5257800"/>
                <a:gridCol w="3048000"/>
              </a:tblGrid>
              <a:tr h="494436">
                <a:tc>
                  <a:txBody>
                    <a:bodyPr/>
                    <a:lstStyle/>
                    <a:p>
                      <a:pPr algn="ctr">
                        <a:spcBef>
                          <a:spcPts val="300"/>
                        </a:spcBef>
                        <a:spcAft>
                          <a:spcPts val="300"/>
                        </a:spcAft>
                      </a:pPr>
                      <a:r>
                        <a:rPr lang="en-US" sz="1600">
                          <a:effectLst/>
                        </a:rPr>
                        <a:t>Dựa trên kết quả tự đánh giá của doanh nghiệp</a:t>
                      </a:r>
                      <a:endParaRPr lang="en-US" sz="1600">
                        <a:effectLst/>
                        <a:latin typeface="Times New Roman"/>
                        <a:ea typeface="Calibri"/>
                      </a:endParaRPr>
                    </a:p>
                  </a:txBody>
                  <a:tcPr marL="68580" marR="68580" marT="0" marB="0"/>
                </a:tc>
                <a:tc>
                  <a:txBody>
                    <a:bodyPr/>
                    <a:lstStyle/>
                    <a:p>
                      <a:pPr algn="ctr">
                        <a:spcBef>
                          <a:spcPts val="300"/>
                        </a:spcBef>
                        <a:spcAft>
                          <a:spcPts val="300"/>
                        </a:spcAft>
                      </a:pPr>
                      <a:r>
                        <a:rPr lang="en-US" sz="1600">
                          <a:effectLst/>
                        </a:rPr>
                        <a:t>Dựa trên kết quả chứng nhận của tổ chức chứng nhận</a:t>
                      </a:r>
                      <a:endParaRPr lang="en-US" sz="1600">
                        <a:effectLst/>
                        <a:latin typeface="Times New Roman"/>
                        <a:ea typeface="Calibri"/>
                      </a:endParaRPr>
                    </a:p>
                  </a:txBody>
                  <a:tcPr marL="68580" marR="68580" marT="0" marB="0"/>
                </a:tc>
              </a:tr>
              <a:tr h="4588985">
                <a:tc>
                  <a:txBody>
                    <a:bodyPr/>
                    <a:lstStyle/>
                    <a:p>
                      <a:pPr algn="just">
                        <a:spcBef>
                          <a:spcPts val="300"/>
                        </a:spcBef>
                        <a:spcAft>
                          <a:spcPts val="300"/>
                        </a:spcAft>
                      </a:pPr>
                      <a:r>
                        <a:rPr lang="en-US" sz="1600">
                          <a:solidFill>
                            <a:srgbClr val="000066"/>
                          </a:solidFill>
                          <a:effectLst/>
                        </a:rPr>
                        <a:t>- Bản công bố </a:t>
                      </a:r>
                      <a:r>
                        <a:rPr lang="en-US" sz="1600" smtClean="0">
                          <a:solidFill>
                            <a:srgbClr val="000066"/>
                          </a:solidFill>
                          <a:effectLst/>
                        </a:rPr>
                        <a:t>hợp </a:t>
                      </a:r>
                      <a:r>
                        <a:rPr lang="en-US" sz="1600">
                          <a:solidFill>
                            <a:srgbClr val="000066"/>
                          </a:solidFill>
                          <a:effectLst/>
                        </a:rPr>
                        <a:t>quy;</a:t>
                      </a:r>
                    </a:p>
                    <a:p>
                      <a:pPr algn="just">
                        <a:spcAft>
                          <a:spcPts val="0"/>
                        </a:spcAft>
                      </a:pPr>
                      <a:r>
                        <a:rPr lang="en-US" sz="1600">
                          <a:solidFill>
                            <a:srgbClr val="000066"/>
                          </a:solidFill>
                          <a:effectLst/>
                        </a:rPr>
                        <a:t>- Bản sao y bản chính giấy tờ chứng minh về việc thực hiện sản xuất, kinh doanh </a:t>
                      </a:r>
                      <a:r>
                        <a:rPr lang="en-US" sz="1600" smtClean="0">
                          <a:solidFill>
                            <a:srgbClr val="000066"/>
                          </a:solidFill>
                          <a:effectLst/>
                        </a:rPr>
                        <a:t>(</a:t>
                      </a:r>
                      <a:r>
                        <a:rPr lang="en-US" sz="1600">
                          <a:solidFill>
                            <a:srgbClr val="000066"/>
                          </a:solidFill>
                          <a:effectLst/>
                        </a:rPr>
                        <a:t>Giấy đăng ký kinh doanh hoặc Giấy tờ khác theo quy định của pháp luật);</a:t>
                      </a:r>
                    </a:p>
                    <a:p>
                      <a:pPr algn="just">
                        <a:spcBef>
                          <a:spcPts val="300"/>
                        </a:spcBef>
                        <a:spcAft>
                          <a:spcPts val="300"/>
                        </a:spcAft>
                      </a:pPr>
                      <a:r>
                        <a:rPr lang="en-US" sz="1600" smtClean="0">
                          <a:solidFill>
                            <a:srgbClr val="000066"/>
                          </a:solidFill>
                          <a:effectLst/>
                        </a:rPr>
                        <a:t>- </a:t>
                      </a:r>
                      <a:r>
                        <a:rPr lang="en-US" sz="1600">
                          <a:solidFill>
                            <a:srgbClr val="000066"/>
                          </a:solidFill>
                          <a:effectLst/>
                        </a:rPr>
                        <a:t>Bản sao y bản chính Giấy chứng nhận phù hợp tiêu chuẩn về hệ thống quản lý (ISO 9001, ISO 22000, HACCP..) hoặc Quy trình sản xuất; Kế hoạch kiểm soát chất lượng và Kế hoạch giám sát hệ thống quản lý; </a:t>
                      </a:r>
                    </a:p>
                    <a:p>
                      <a:pPr algn="just">
                        <a:spcBef>
                          <a:spcPts val="300"/>
                        </a:spcBef>
                        <a:spcAft>
                          <a:spcPts val="300"/>
                        </a:spcAft>
                      </a:pPr>
                      <a:r>
                        <a:rPr lang="en-US" sz="1600">
                          <a:solidFill>
                            <a:srgbClr val="000066"/>
                          </a:solidFill>
                          <a:effectLst/>
                        </a:rPr>
                        <a:t>- Báo cáo đánh giá </a:t>
                      </a:r>
                      <a:r>
                        <a:rPr lang="en-US" sz="1600" smtClean="0">
                          <a:solidFill>
                            <a:srgbClr val="000066"/>
                          </a:solidFill>
                          <a:effectLst/>
                        </a:rPr>
                        <a:t>hợp </a:t>
                      </a:r>
                      <a:r>
                        <a:rPr lang="en-US" sz="1600">
                          <a:solidFill>
                            <a:srgbClr val="000066"/>
                          </a:solidFill>
                          <a:effectLst/>
                        </a:rPr>
                        <a:t>quy;  </a:t>
                      </a:r>
                    </a:p>
                    <a:p>
                      <a:pPr algn="just">
                        <a:spcBef>
                          <a:spcPts val="300"/>
                        </a:spcBef>
                        <a:spcAft>
                          <a:spcPts val="300"/>
                        </a:spcAft>
                      </a:pPr>
                      <a:r>
                        <a:rPr lang="en-US" sz="1600">
                          <a:solidFill>
                            <a:srgbClr val="000066"/>
                          </a:solidFill>
                          <a:effectLst/>
                        </a:rPr>
                        <a:t>- Bản sao y bản chính Phiếu kết quả thử nghiệm mẫu trong vòng 12 tháng tính đến thời điểm nộp hồ sơ công bố;</a:t>
                      </a:r>
                    </a:p>
                    <a:p>
                      <a:pPr algn="just">
                        <a:spcBef>
                          <a:spcPts val="300"/>
                        </a:spcBef>
                        <a:spcAft>
                          <a:spcPts val="300"/>
                        </a:spcAft>
                      </a:pPr>
                      <a:r>
                        <a:rPr lang="en-US" sz="1600">
                          <a:solidFill>
                            <a:srgbClr val="000066"/>
                          </a:solidFill>
                          <a:effectLst/>
                        </a:rPr>
                        <a:t>- Mẫu dấu hợp quy.</a:t>
                      </a:r>
                      <a:endParaRPr lang="en-US" sz="1600">
                        <a:solidFill>
                          <a:srgbClr val="000066"/>
                        </a:solidFill>
                        <a:effectLst/>
                        <a:latin typeface="Times New Roman"/>
                        <a:ea typeface="Calibri"/>
                      </a:endParaRPr>
                    </a:p>
                  </a:txBody>
                  <a:tcPr marL="68580" marR="68580" marT="0" marB="0"/>
                </a:tc>
                <a:tc>
                  <a:txBody>
                    <a:bodyPr/>
                    <a:lstStyle/>
                    <a:p>
                      <a:pPr algn="just">
                        <a:spcBef>
                          <a:spcPts val="300"/>
                        </a:spcBef>
                        <a:spcAft>
                          <a:spcPts val="300"/>
                        </a:spcAft>
                      </a:pPr>
                      <a:r>
                        <a:rPr lang="en-US" sz="1600">
                          <a:solidFill>
                            <a:srgbClr val="000066"/>
                          </a:solidFill>
                          <a:effectLst/>
                        </a:rPr>
                        <a:t>- Bản công bố </a:t>
                      </a:r>
                      <a:r>
                        <a:rPr lang="en-US" sz="1600" smtClean="0">
                          <a:solidFill>
                            <a:srgbClr val="000066"/>
                          </a:solidFill>
                          <a:effectLst/>
                        </a:rPr>
                        <a:t>hợp </a:t>
                      </a:r>
                      <a:r>
                        <a:rPr lang="en-US" sz="1600">
                          <a:solidFill>
                            <a:srgbClr val="000066"/>
                          </a:solidFill>
                          <a:effectLst/>
                        </a:rPr>
                        <a:t>quy;</a:t>
                      </a:r>
                    </a:p>
                    <a:p>
                      <a:pPr algn="just">
                        <a:spcBef>
                          <a:spcPts val="300"/>
                        </a:spcBef>
                        <a:spcAft>
                          <a:spcPts val="300"/>
                        </a:spcAft>
                      </a:pPr>
                      <a:r>
                        <a:rPr lang="en-US" sz="1600">
                          <a:solidFill>
                            <a:srgbClr val="000066"/>
                          </a:solidFill>
                          <a:effectLst/>
                        </a:rPr>
                        <a:t>- Bản sao y bản chính giấy tờ chứng minh về việc thực hiện sản xuất, kinh doanh </a:t>
                      </a:r>
                      <a:r>
                        <a:rPr lang="en-US" sz="1600" smtClean="0">
                          <a:solidFill>
                            <a:srgbClr val="000066"/>
                          </a:solidFill>
                          <a:effectLst/>
                        </a:rPr>
                        <a:t>(</a:t>
                      </a:r>
                      <a:r>
                        <a:rPr lang="en-US" sz="1600">
                          <a:solidFill>
                            <a:srgbClr val="000066"/>
                          </a:solidFill>
                          <a:effectLst/>
                        </a:rPr>
                        <a:t>Giấy đăng ký kinh doanh hoặc Giấy tờ khác theo quy định của pháp luật);</a:t>
                      </a:r>
                    </a:p>
                    <a:p>
                      <a:pPr algn="just">
                        <a:spcBef>
                          <a:spcPts val="300"/>
                        </a:spcBef>
                        <a:spcAft>
                          <a:spcPts val="300"/>
                        </a:spcAft>
                      </a:pPr>
                      <a:r>
                        <a:rPr lang="en-US" sz="1600">
                          <a:solidFill>
                            <a:srgbClr val="000066"/>
                          </a:solidFill>
                          <a:effectLst/>
                        </a:rPr>
                        <a:t>- Bản sao y bản chính </a:t>
                      </a:r>
                      <a:r>
                        <a:rPr lang="en-US" sz="1600" smtClean="0">
                          <a:solidFill>
                            <a:srgbClr val="000066"/>
                          </a:solidFill>
                          <a:effectLst/>
                        </a:rPr>
                        <a:t>Giấy </a:t>
                      </a:r>
                      <a:r>
                        <a:rPr lang="en-US" sz="1600">
                          <a:solidFill>
                            <a:srgbClr val="000066"/>
                          </a:solidFill>
                          <a:effectLst/>
                        </a:rPr>
                        <a:t>chứng nhận </a:t>
                      </a:r>
                      <a:r>
                        <a:rPr lang="en-US" sz="1600" smtClean="0">
                          <a:solidFill>
                            <a:srgbClr val="000066"/>
                          </a:solidFill>
                          <a:effectLst/>
                        </a:rPr>
                        <a:t>hợp </a:t>
                      </a:r>
                      <a:r>
                        <a:rPr lang="en-US" sz="1600">
                          <a:solidFill>
                            <a:srgbClr val="000066"/>
                          </a:solidFill>
                          <a:effectLst/>
                        </a:rPr>
                        <a:t>quy còn hiệu lực;</a:t>
                      </a:r>
                    </a:p>
                    <a:p>
                      <a:pPr algn="just">
                        <a:spcBef>
                          <a:spcPts val="300"/>
                        </a:spcBef>
                        <a:spcAft>
                          <a:spcPts val="300"/>
                        </a:spcAft>
                      </a:pPr>
                      <a:r>
                        <a:rPr lang="en-US" sz="1600">
                          <a:solidFill>
                            <a:srgbClr val="000066"/>
                          </a:solidFill>
                          <a:effectLst/>
                        </a:rPr>
                        <a:t>- Mẫu </a:t>
                      </a:r>
                      <a:r>
                        <a:rPr lang="en-US" sz="1600" smtClean="0">
                          <a:solidFill>
                            <a:srgbClr val="000066"/>
                          </a:solidFill>
                          <a:effectLst/>
                        </a:rPr>
                        <a:t>dấu</a:t>
                      </a:r>
                      <a:r>
                        <a:rPr lang="en-US" sz="1600" baseline="0" smtClean="0">
                          <a:solidFill>
                            <a:srgbClr val="000066"/>
                          </a:solidFill>
                          <a:effectLst/>
                        </a:rPr>
                        <a:t> </a:t>
                      </a:r>
                      <a:r>
                        <a:rPr lang="en-US" sz="1600" smtClean="0">
                          <a:solidFill>
                            <a:srgbClr val="000066"/>
                          </a:solidFill>
                          <a:effectLst/>
                        </a:rPr>
                        <a:t>hợp quy.</a:t>
                      </a:r>
                      <a:endParaRPr lang="en-US" sz="1600">
                        <a:solidFill>
                          <a:srgbClr val="000066"/>
                        </a:solidFill>
                        <a:effectLst/>
                        <a:latin typeface="Times New Roman"/>
                        <a:ea typeface="Calibri"/>
                      </a:endParaRPr>
                    </a:p>
                  </a:txBody>
                  <a:tcPr marL="68580" marR="68580" marT="0" marB="0"/>
                </a:tc>
              </a:tr>
            </a:tbl>
          </a:graphicData>
        </a:graphic>
      </p:graphicFrame>
      <p:sp>
        <p:nvSpPr>
          <p:cNvPr id="8" name="Rectangle 4"/>
          <p:cNvSpPr>
            <a:spLocks noGrp="1" noChangeArrowheads="1"/>
          </p:cNvSpPr>
          <p:nvPr>
            <p:ph type="title"/>
          </p:nvPr>
        </p:nvSpPr>
        <p:spPr>
          <a:xfrm>
            <a:off x="990600" y="381000"/>
            <a:ext cx="7696200" cy="685800"/>
          </a:xfrm>
        </p:spPr>
        <p:txBody>
          <a:bodyPr>
            <a:normAutofit/>
          </a:bodyPr>
          <a:lstStyle/>
          <a:p>
            <a:pPr marL="0" indent="0" algn="ctr">
              <a:buNone/>
            </a:pPr>
            <a:r>
              <a:rPr lang="en-US" sz="2800" err="1" smtClean="0">
                <a:solidFill>
                  <a:srgbClr val="C00000"/>
                </a:solidFill>
              </a:rPr>
              <a:t>Điều</a:t>
            </a:r>
            <a:r>
              <a:rPr lang="en-US" sz="2800" smtClean="0">
                <a:solidFill>
                  <a:srgbClr val="C00000"/>
                </a:solidFill>
              </a:rPr>
              <a:t> 14: </a:t>
            </a:r>
            <a:r>
              <a:rPr lang="en-US" sz="2800">
                <a:solidFill>
                  <a:srgbClr val="C00000"/>
                </a:solidFill>
              </a:rPr>
              <a:t>Hồ sơ đăng ký công bố hợp </a:t>
            </a:r>
            <a:r>
              <a:rPr lang="en-US" sz="2800" smtClean="0">
                <a:solidFill>
                  <a:srgbClr val="C00000"/>
                </a:solidFill>
              </a:rPr>
              <a:t>quy</a:t>
            </a:r>
            <a:endParaRPr lang="en-US" sz="2800">
              <a:solidFill>
                <a:srgbClr val="C00000"/>
              </a:solidFill>
            </a:endParaRPr>
          </a:p>
        </p:txBody>
      </p:sp>
    </p:spTree>
    <p:extLst>
      <p:ext uri="{BB962C8B-B14F-4D97-AF65-F5344CB8AC3E}">
        <p14:creationId xmlns:p14="http://schemas.microsoft.com/office/powerpoint/2010/main" val="1882865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22</a:t>
            </a:fld>
            <a:endParaRPr lang="en-US" altLang="en-US"/>
          </a:p>
        </p:txBody>
      </p:sp>
      <p:sp>
        <p:nvSpPr>
          <p:cNvPr id="9220" name="Rectangle 4"/>
          <p:cNvSpPr>
            <a:spLocks noGrp="1" noChangeArrowheads="1"/>
          </p:cNvSpPr>
          <p:nvPr>
            <p:ph type="title"/>
          </p:nvPr>
        </p:nvSpPr>
        <p:spPr>
          <a:xfrm>
            <a:off x="838200" y="228600"/>
            <a:ext cx="7696200" cy="685800"/>
          </a:xfrm>
        </p:spPr>
        <p:txBody>
          <a:bodyPr>
            <a:normAutofit/>
          </a:bodyPr>
          <a:lstStyle/>
          <a:p>
            <a:pPr marL="0" indent="0" algn="ctr">
              <a:buNone/>
            </a:pPr>
            <a:r>
              <a:rPr lang="en-US" sz="2800" dirty="0" err="1" smtClean="0">
                <a:solidFill>
                  <a:srgbClr val="C00000"/>
                </a:solidFill>
              </a:rPr>
              <a:t>Điều</a:t>
            </a:r>
            <a:r>
              <a:rPr lang="en-US" sz="2800" dirty="0" smtClean="0">
                <a:solidFill>
                  <a:srgbClr val="C00000"/>
                </a:solidFill>
              </a:rPr>
              <a:t> 10: </a:t>
            </a:r>
            <a:r>
              <a:rPr lang="en-US" sz="2800" dirty="0" err="1" smtClean="0">
                <a:solidFill>
                  <a:srgbClr val="C00000"/>
                </a:solidFill>
              </a:rPr>
              <a:t>Xử</a:t>
            </a:r>
            <a:r>
              <a:rPr lang="en-US" sz="2800" dirty="0" smtClean="0">
                <a:solidFill>
                  <a:srgbClr val="C00000"/>
                </a:solidFill>
              </a:rPr>
              <a:t> </a:t>
            </a:r>
            <a:r>
              <a:rPr lang="en-US" sz="2800" dirty="0" err="1" smtClean="0">
                <a:solidFill>
                  <a:srgbClr val="C00000"/>
                </a:solidFill>
              </a:rPr>
              <a:t>lý</a:t>
            </a:r>
            <a:r>
              <a:rPr lang="en-US" sz="2800" dirty="0" smtClean="0">
                <a:solidFill>
                  <a:srgbClr val="C00000"/>
                </a:solidFill>
              </a:rPr>
              <a:t> </a:t>
            </a:r>
            <a:r>
              <a:rPr lang="en-US" sz="2800" dirty="0" err="1" smtClean="0">
                <a:solidFill>
                  <a:srgbClr val="C00000"/>
                </a:solidFill>
              </a:rPr>
              <a:t>hồ</a:t>
            </a:r>
            <a:r>
              <a:rPr lang="en-US" sz="2800" dirty="0" smtClean="0">
                <a:solidFill>
                  <a:srgbClr val="C00000"/>
                </a:solidFill>
              </a:rPr>
              <a:t> </a:t>
            </a:r>
            <a:r>
              <a:rPr lang="en-US" sz="2800" dirty="0" err="1" smtClean="0">
                <a:solidFill>
                  <a:srgbClr val="C00000"/>
                </a:solidFill>
              </a:rPr>
              <a:t>sơ</a:t>
            </a:r>
            <a:r>
              <a:rPr lang="en-US" sz="2800" dirty="0" smtClean="0">
                <a:solidFill>
                  <a:srgbClr val="C00000"/>
                </a:solidFill>
              </a:rPr>
              <a:t> </a:t>
            </a:r>
            <a:r>
              <a:rPr lang="en-US" sz="2800" dirty="0" err="1" smtClean="0">
                <a:solidFill>
                  <a:srgbClr val="C00000"/>
                </a:solidFill>
              </a:rPr>
              <a:t>công</a:t>
            </a:r>
            <a:r>
              <a:rPr lang="en-US" sz="2800" dirty="0" smtClean="0">
                <a:solidFill>
                  <a:srgbClr val="C00000"/>
                </a:solidFill>
              </a:rPr>
              <a:t> </a:t>
            </a:r>
            <a:r>
              <a:rPr lang="en-US" sz="2800" dirty="0" err="1">
                <a:solidFill>
                  <a:srgbClr val="C00000"/>
                </a:solidFill>
              </a:rPr>
              <a:t>bố</a:t>
            </a:r>
            <a:r>
              <a:rPr lang="en-US" sz="2800" dirty="0">
                <a:solidFill>
                  <a:srgbClr val="C00000"/>
                </a:solidFill>
              </a:rPr>
              <a:t> </a:t>
            </a:r>
            <a:r>
              <a:rPr lang="en-US" sz="2800" dirty="0" err="1">
                <a:solidFill>
                  <a:srgbClr val="C00000"/>
                </a:solidFill>
              </a:rPr>
              <a:t>hợp</a:t>
            </a:r>
            <a:r>
              <a:rPr lang="en-US" sz="2800" dirty="0">
                <a:solidFill>
                  <a:srgbClr val="C00000"/>
                </a:solidFill>
              </a:rPr>
              <a:t> </a:t>
            </a:r>
            <a:r>
              <a:rPr lang="en-US" sz="2800" dirty="0" err="1" smtClean="0">
                <a:solidFill>
                  <a:srgbClr val="C00000"/>
                </a:solidFill>
              </a:rPr>
              <a:t>quy</a:t>
            </a:r>
            <a:endParaRPr lang="en-US" sz="2800" dirty="0">
              <a:solidFill>
                <a:srgbClr val="C00000"/>
              </a:solidFill>
            </a:endParaRPr>
          </a:p>
        </p:txBody>
      </p:sp>
      <p:graphicFrame>
        <p:nvGraphicFramePr>
          <p:cNvPr id="6" name="Diagram 5"/>
          <p:cNvGraphicFramePr/>
          <p:nvPr>
            <p:extLst/>
          </p:nvPr>
        </p:nvGraphicFramePr>
        <p:xfrm>
          <a:off x="533400" y="914400"/>
          <a:ext cx="66294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Group 16"/>
          <p:cNvGrpSpPr/>
          <p:nvPr/>
        </p:nvGrpSpPr>
        <p:grpSpPr>
          <a:xfrm>
            <a:off x="304800" y="2388887"/>
            <a:ext cx="8610600" cy="4064734"/>
            <a:chOff x="381000" y="2140646"/>
            <a:chExt cx="8610600" cy="4064734"/>
          </a:xfrm>
        </p:grpSpPr>
        <p:sp>
          <p:nvSpPr>
            <p:cNvPr id="5" name="Freeform 4"/>
            <p:cNvSpPr/>
            <p:nvPr/>
          </p:nvSpPr>
          <p:spPr>
            <a:xfrm>
              <a:off x="381000" y="3359845"/>
              <a:ext cx="2337792" cy="1043421"/>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smtClean="0">
                  <a:solidFill>
                    <a:srgbClr val="000066"/>
                  </a:solidFill>
                </a:rPr>
                <a:t>2. Hồ sơ đầy đủ </a:t>
              </a:r>
            </a:p>
            <a:p>
              <a:pPr lvl="0" algn="ctr" defTabSz="1022350">
                <a:lnSpc>
                  <a:spcPct val="90000"/>
                </a:lnSpc>
                <a:spcBef>
                  <a:spcPct val="0"/>
                </a:spcBef>
                <a:spcAft>
                  <a:spcPct val="35000"/>
                </a:spcAft>
                <a:buNone/>
              </a:pPr>
              <a:r>
                <a:rPr lang="en-US" sz="2000" kern="1200" smtClean="0">
                  <a:solidFill>
                    <a:srgbClr val="000066"/>
                  </a:solidFill>
                </a:rPr>
                <a:t>và hợp lệ</a:t>
              </a:r>
              <a:endParaRPr lang="en-US" sz="2000" kern="1200">
                <a:solidFill>
                  <a:srgbClr val="000066"/>
                </a:solidFill>
              </a:endParaRPr>
            </a:p>
          </p:txBody>
        </p:sp>
        <p:sp>
          <p:nvSpPr>
            <p:cNvPr id="9" name="Freeform 8"/>
            <p:cNvSpPr/>
            <p:nvPr/>
          </p:nvSpPr>
          <p:spPr>
            <a:xfrm>
              <a:off x="3429000" y="3359845"/>
              <a:ext cx="2122718" cy="1043422"/>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dirty="0" smtClean="0">
                  <a:solidFill>
                    <a:srgbClr val="000066"/>
                  </a:solidFill>
                </a:rPr>
                <a:t>Chi </a:t>
              </a:r>
              <a:r>
                <a:rPr lang="en-US" sz="2000" kern="1200" dirty="0" err="1" smtClean="0">
                  <a:solidFill>
                    <a:srgbClr val="000066"/>
                  </a:solidFill>
                </a:rPr>
                <a:t>cục</a:t>
              </a:r>
              <a:r>
                <a:rPr lang="en-US" sz="2000" kern="1200" dirty="0" smtClean="0">
                  <a:solidFill>
                    <a:srgbClr val="000066"/>
                  </a:solidFill>
                </a:rPr>
                <a:t> </a:t>
              </a:r>
              <a:r>
                <a:rPr lang="en-US" sz="2000" kern="1200" dirty="0" err="1" smtClean="0">
                  <a:solidFill>
                    <a:srgbClr val="000066"/>
                  </a:solidFill>
                </a:rPr>
                <a:t>ra</a:t>
              </a:r>
              <a:r>
                <a:rPr lang="en-US" sz="2000" kern="1200" dirty="0" smtClean="0">
                  <a:solidFill>
                    <a:srgbClr val="000066"/>
                  </a:solidFill>
                </a:rPr>
                <a:t> </a:t>
              </a:r>
              <a:r>
                <a:rPr lang="en-US" sz="2000" kern="1200" dirty="0" err="1" smtClean="0">
                  <a:solidFill>
                    <a:srgbClr val="000066"/>
                  </a:solidFill>
                </a:rPr>
                <a:t>Thông</a:t>
              </a:r>
              <a:r>
                <a:rPr lang="en-US" sz="2000" kern="1200" dirty="0" smtClean="0">
                  <a:solidFill>
                    <a:srgbClr val="000066"/>
                  </a:solidFill>
                </a:rPr>
                <a:t> </a:t>
              </a:r>
              <a:r>
                <a:rPr lang="en-US" sz="2000" kern="1200" dirty="0" err="1" smtClean="0">
                  <a:solidFill>
                    <a:srgbClr val="000066"/>
                  </a:solidFill>
                </a:rPr>
                <a:t>báo</a:t>
              </a:r>
              <a:r>
                <a:rPr lang="en-US" sz="2000" kern="1200" dirty="0" smtClean="0">
                  <a:solidFill>
                    <a:srgbClr val="000066"/>
                  </a:solidFill>
                </a:rPr>
                <a:t> </a:t>
              </a:r>
              <a:r>
                <a:rPr lang="en-US" sz="2000" kern="1200" dirty="0" err="1" smtClean="0">
                  <a:solidFill>
                    <a:srgbClr val="000066"/>
                  </a:solidFill>
                </a:rPr>
                <a:t>tiếp</a:t>
              </a:r>
              <a:r>
                <a:rPr lang="en-US" sz="2000" kern="1200" dirty="0" smtClean="0">
                  <a:solidFill>
                    <a:srgbClr val="000066"/>
                  </a:solidFill>
                </a:rPr>
                <a:t> </a:t>
              </a:r>
              <a:r>
                <a:rPr lang="en-US" sz="2000" kern="1200" dirty="0" err="1" smtClean="0">
                  <a:solidFill>
                    <a:srgbClr val="000066"/>
                  </a:solidFill>
                </a:rPr>
                <a:t>nhận</a:t>
              </a:r>
              <a:r>
                <a:rPr lang="en-US" sz="2000" kern="1200" dirty="0" smtClean="0">
                  <a:solidFill>
                    <a:srgbClr val="000066"/>
                  </a:solidFill>
                </a:rPr>
                <a:t> </a:t>
              </a:r>
              <a:r>
                <a:rPr lang="en-US" sz="2000" kern="1200" dirty="0" err="1" smtClean="0">
                  <a:solidFill>
                    <a:srgbClr val="000066"/>
                  </a:solidFill>
                </a:rPr>
                <a:t>trong</a:t>
              </a:r>
              <a:r>
                <a:rPr lang="en-US" sz="2000" kern="1200" dirty="0" smtClean="0">
                  <a:solidFill>
                    <a:srgbClr val="000066"/>
                  </a:solidFill>
                </a:rPr>
                <a:t> 5 </a:t>
              </a:r>
              <a:r>
                <a:rPr lang="en-US" sz="2000" kern="1200" dirty="0" err="1" smtClean="0">
                  <a:solidFill>
                    <a:srgbClr val="000066"/>
                  </a:solidFill>
                </a:rPr>
                <a:t>ngày</a:t>
              </a:r>
              <a:r>
                <a:rPr lang="en-US" sz="2000" kern="1200" dirty="0" smtClean="0">
                  <a:solidFill>
                    <a:srgbClr val="000066"/>
                  </a:solidFill>
                </a:rPr>
                <a:t> </a:t>
              </a:r>
              <a:r>
                <a:rPr lang="en-US" sz="2000" kern="1200" dirty="0" err="1" smtClean="0">
                  <a:solidFill>
                    <a:srgbClr val="000066"/>
                  </a:solidFill>
                </a:rPr>
                <a:t>làm</a:t>
              </a:r>
              <a:r>
                <a:rPr lang="en-US" sz="2000" kern="1200" dirty="0" smtClean="0">
                  <a:solidFill>
                    <a:srgbClr val="000066"/>
                  </a:solidFill>
                </a:rPr>
                <a:t> </a:t>
              </a:r>
              <a:r>
                <a:rPr lang="en-US" sz="2000" kern="1200" dirty="0" err="1" smtClean="0">
                  <a:solidFill>
                    <a:srgbClr val="000066"/>
                  </a:solidFill>
                </a:rPr>
                <a:t>việc</a:t>
              </a:r>
              <a:endParaRPr lang="en-US" sz="2000" kern="1200" dirty="0">
                <a:solidFill>
                  <a:srgbClr val="000066"/>
                </a:solidFill>
              </a:endParaRPr>
            </a:p>
          </p:txBody>
        </p:sp>
        <p:sp>
          <p:nvSpPr>
            <p:cNvPr id="11" name="Freeform 10"/>
            <p:cNvSpPr/>
            <p:nvPr/>
          </p:nvSpPr>
          <p:spPr>
            <a:xfrm>
              <a:off x="6806208" y="2140646"/>
              <a:ext cx="2185392" cy="1462149"/>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dirty="0" err="1" smtClean="0">
                  <a:solidFill>
                    <a:srgbClr val="000066"/>
                  </a:solidFill>
                </a:rPr>
                <a:t>Có</a:t>
              </a:r>
              <a:r>
                <a:rPr lang="en-US" sz="2000" kern="1200" dirty="0" smtClean="0">
                  <a:solidFill>
                    <a:srgbClr val="000066"/>
                  </a:solidFill>
                </a:rPr>
                <a:t> </a:t>
              </a:r>
              <a:r>
                <a:rPr lang="en-US" sz="2000" kern="1200" dirty="0" err="1" smtClean="0">
                  <a:solidFill>
                    <a:srgbClr val="000066"/>
                  </a:solidFill>
                </a:rPr>
                <a:t>giá</a:t>
              </a:r>
              <a:r>
                <a:rPr lang="en-US" sz="2000" kern="1200" dirty="0" smtClean="0">
                  <a:solidFill>
                    <a:srgbClr val="000066"/>
                  </a:solidFill>
                </a:rPr>
                <a:t> </a:t>
              </a:r>
              <a:r>
                <a:rPr lang="en-US" sz="2000" kern="1200" dirty="0" err="1" smtClean="0">
                  <a:solidFill>
                    <a:srgbClr val="000066"/>
                  </a:solidFill>
                </a:rPr>
                <a:t>trị</a:t>
              </a:r>
              <a:r>
                <a:rPr lang="en-US" sz="2000" kern="1200" dirty="0" smtClean="0">
                  <a:solidFill>
                    <a:srgbClr val="000066"/>
                  </a:solidFill>
                </a:rPr>
                <a:t> 3 </a:t>
              </a:r>
              <a:r>
                <a:rPr lang="en-US" sz="2000" kern="1200" dirty="0" err="1" smtClean="0">
                  <a:solidFill>
                    <a:srgbClr val="000066"/>
                  </a:solidFill>
                </a:rPr>
                <a:t>năm</a:t>
              </a:r>
              <a:r>
                <a:rPr lang="en-US" sz="2000" kern="1200" dirty="0" smtClean="0">
                  <a:solidFill>
                    <a:srgbClr val="000066"/>
                  </a:solidFill>
                </a:rPr>
                <a:t> </a:t>
              </a:r>
              <a:r>
                <a:rPr lang="en-US" sz="2000" kern="1200" dirty="0" err="1" smtClean="0">
                  <a:solidFill>
                    <a:srgbClr val="000066"/>
                  </a:solidFill>
                </a:rPr>
                <a:t>kể</a:t>
              </a:r>
              <a:r>
                <a:rPr lang="en-US" sz="2000" kern="1200" dirty="0" smtClean="0">
                  <a:solidFill>
                    <a:srgbClr val="000066"/>
                  </a:solidFill>
                </a:rPr>
                <a:t> </a:t>
              </a:r>
              <a:r>
                <a:rPr lang="en-US" sz="2000" kern="1200" dirty="0" err="1" smtClean="0">
                  <a:solidFill>
                    <a:srgbClr val="000066"/>
                  </a:solidFill>
                </a:rPr>
                <a:t>từ</a:t>
              </a:r>
              <a:r>
                <a:rPr lang="en-US" sz="2000" kern="1200" dirty="0" smtClean="0">
                  <a:solidFill>
                    <a:srgbClr val="000066"/>
                  </a:solidFill>
                </a:rPr>
                <a:t> </a:t>
              </a:r>
              <a:r>
                <a:rPr lang="en-US" sz="2000" kern="1200" dirty="0" err="1" smtClean="0">
                  <a:solidFill>
                    <a:srgbClr val="000066"/>
                  </a:solidFill>
                </a:rPr>
                <a:t>ngày</a:t>
              </a:r>
              <a:r>
                <a:rPr lang="en-US" sz="2000" kern="1200" dirty="0" smtClean="0">
                  <a:solidFill>
                    <a:srgbClr val="000066"/>
                  </a:solidFill>
                </a:rPr>
                <a:t> DN </a:t>
              </a:r>
              <a:r>
                <a:rPr lang="en-US" sz="2000" kern="1200" dirty="0" err="1" smtClean="0">
                  <a:solidFill>
                    <a:srgbClr val="000066"/>
                  </a:solidFill>
                </a:rPr>
                <a:t>ký</a:t>
              </a:r>
              <a:r>
                <a:rPr lang="en-US" sz="2000" kern="1200" dirty="0" smtClean="0">
                  <a:solidFill>
                    <a:srgbClr val="000066"/>
                  </a:solidFill>
                </a:rPr>
                <a:t> </a:t>
              </a:r>
              <a:r>
                <a:rPr lang="en-US" sz="2000" kern="1200" dirty="0" err="1" smtClean="0">
                  <a:solidFill>
                    <a:srgbClr val="000066"/>
                  </a:solidFill>
                </a:rPr>
                <a:t>vào</a:t>
              </a:r>
              <a:r>
                <a:rPr lang="en-US" sz="2000" kern="1200" dirty="0" smtClean="0">
                  <a:solidFill>
                    <a:srgbClr val="000066"/>
                  </a:solidFill>
                </a:rPr>
                <a:t> </a:t>
              </a:r>
              <a:r>
                <a:rPr lang="en-US" sz="2000" kern="1200" dirty="0" err="1" smtClean="0">
                  <a:solidFill>
                    <a:srgbClr val="000066"/>
                  </a:solidFill>
                </a:rPr>
                <a:t>bản</a:t>
              </a:r>
              <a:r>
                <a:rPr lang="en-US" sz="2000" kern="1200" dirty="0" smtClean="0">
                  <a:solidFill>
                    <a:srgbClr val="000066"/>
                  </a:solidFill>
                </a:rPr>
                <a:t> </a:t>
              </a:r>
              <a:r>
                <a:rPr lang="en-US" sz="2000" kern="1200" dirty="0" err="1" smtClean="0">
                  <a:solidFill>
                    <a:srgbClr val="000066"/>
                  </a:solidFill>
                </a:rPr>
                <a:t>báo</a:t>
              </a:r>
              <a:r>
                <a:rPr lang="en-US" sz="2000" kern="1200" dirty="0" smtClean="0">
                  <a:solidFill>
                    <a:srgbClr val="000066"/>
                  </a:solidFill>
                </a:rPr>
                <a:t> </a:t>
              </a:r>
              <a:r>
                <a:rPr lang="en-US" sz="2000" kern="1200" dirty="0" err="1" smtClean="0">
                  <a:solidFill>
                    <a:srgbClr val="000066"/>
                  </a:solidFill>
                </a:rPr>
                <a:t>cáo</a:t>
              </a:r>
              <a:r>
                <a:rPr lang="en-US" sz="2000" kern="1200" dirty="0" smtClean="0">
                  <a:solidFill>
                    <a:srgbClr val="000066"/>
                  </a:solidFill>
                </a:rPr>
                <a:t> </a:t>
              </a:r>
              <a:r>
                <a:rPr lang="en-US" sz="2000" kern="1200" dirty="0" err="1" smtClean="0">
                  <a:solidFill>
                    <a:srgbClr val="000066"/>
                  </a:solidFill>
                </a:rPr>
                <a:t>đánh</a:t>
              </a:r>
              <a:r>
                <a:rPr lang="en-US" sz="2000" kern="1200" dirty="0" smtClean="0">
                  <a:solidFill>
                    <a:srgbClr val="000066"/>
                  </a:solidFill>
                </a:rPr>
                <a:t> </a:t>
              </a:r>
              <a:r>
                <a:rPr lang="en-US" sz="2000" kern="1200" dirty="0" err="1" smtClean="0">
                  <a:solidFill>
                    <a:srgbClr val="000066"/>
                  </a:solidFill>
                </a:rPr>
                <a:t>giá</a:t>
              </a:r>
              <a:r>
                <a:rPr lang="en-US" sz="2000" kern="1200" dirty="0" smtClean="0">
                  <a:solidFill>
                    <a:srgbClr val="000066"/>
                  </a:solidFill>
                </a:rPr>
                <a:t> </a:t>
              </a:r>
              <a:r>
                <a:rPr lang="en-US" sz="2000" kern="1200" dirty="0" err="1" smtClean="0">
                  <a:solidFill>
                    <a:srgbClr val="000066"/>
                  </a:solidFill>
                </a:rPr>
                <a:t>hợp</a:t>
              </a:r>
              <a:r>
                <a:rPr lang="en-US" sz="2000" kern="1200" dirty="0" smtClean="0">
                  <a:solidFill>
                    <a:srgbClr val="000066"/>
                  </a:solidFill>
                </a:rPr>
                <a:t> </a:t>
              </a:r>
              <a:r>
                <a:rPr lang="en-US" sz="2000" kern="1200" dirty="0" err="1" smtClean="0">
                  <a:solidFill>
                    <a:srgbClr val="000066"/>
                  </a:solidFill>
                </a:rPr>
                <a:t>quy</a:t>
              </a:r>
              <a:endParaRPr lang="en-US" sz="2000" kern="1200" dirty="0">
                <a:solidFill>
                  <a:srgbClr val="000066"/>
                </a:solidFill>
              </a:endParaRPr>
            </a:p>
          </p:txBody>
        </p:sp>
        <p:sp>
          <p:nvSpPr>
            <p:cNvPr id="12" name="Right Arrow 11"/>
            <p:cNvSpPr/>
            <p:nvPr/>
          </p:nvSpPr>
          <p:spPr>
            <a:xfrm>
              <a:off x="2773222" y="3602795"/>
              <a:ext cx="634008" cy="43204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5" name="Right Arrow 14"/>
            <p:cNvSpPr/>
            <p:nvPr/>
          </p:nvSpPr>
          <p:spPr>
            <a:xfrm rot="19574538">
              <a:off x="5580513" y="2817267"/>
              <a:ext cx="1204283" cy="80322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smtClean="0">
                  <a:solidFill>
                    <a:srgbClr val="000066"/>
                  </a:solidFill>
                </a:rPr>
                <a:t>Tự đánh giá</a:t>
              </a:r>
              <a:endParaRPr lang="en-US" sz="1400">
                <a:solidFill>
                  <a:srgbClr val="000066"/>
                </a:solidFill>
              </a:endParaRPr>
            </a:p>
          </p:txBody>
        </p:sp>
        <p:sp>
          <p:nvSpPr>
            <p:cNvPr id="16" name="Right Arrow 15"/>
            <p:cNvSpPr/>
            <p:nvPr/>
          </p:nvSpPr>
          <p:spPr>
            <a:xfrm rot="1736720">
              <a:off x="5546881" y="4012655"/>
              <a:ext cx="1308333" cy="697157"/>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smtClean="0">
                  <a:solidFill>
                    <a:srgbClr val="000066"/>
                  </a:solidFill>
                </a:rPr>
                <a:t>Bên thứ 3</a:t>
              </a:r>
              <a:endParaRPr lang="en-US" sz="1400">
                <a:solidFill>
                  <a:srgbClr val="000066"/>
                </a:solidFill>
              </a:endParaRPr>
            </a:p>
          </p:txBody>
        </p:sp>
        <p:sp>
          <p:nvSpPr>
            <p:cNvPr id="18" name="Freeform 17"/>
            <p:cNvSpPr/>
            <p:nvPr/>
          </p:nvSpPr>
          <p:spPr>
            <a:xfrm>
              <a:off x="6806208" y="3886200"/>
              <a:ext cx="2185392" cy="1096669"/>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pPr>
              <a:r>
                <a:rPr lang="en-US" sz="2000" kern="1200" smtClean="0">
                  <a:solidFill>
                    <a:srgbClr val="000066"/>
                  </a:solidFill>
                </a:rPr>
                <a:t>Có giá trị theo giấy chứng nhận của bên thứ 3</a:t>
              </a:r>
              <a:endParaRPr lang="en-US" sz="2000" kern="1200">
                <a:solidFill>
                  <a:srgbClr val="000066"/>
                </a:solidFill>
              </a:endParaRPr>
            </a:p>
          </p:txBody>
        </p:sp>
        <p:sp>
          <p:nvSpPr>
            <p:cNvPr id="20" name="Freeform 19"/>
            <p:cNvSpPr/>
            <p:nvPr/>
          </p:nvSpPr>
          <p:spPr>
            <a:xfrm>
              <a:off x="435430" y="5161959"/>
              <a:ext cx="2337792" cy="1043421"/>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smtClean="0">
                  <a:solidFill>
                    <a:srgbClr val="000066"/>
                  </a:solidFill>
                </a:rPr>
                <a:t>3. Hồ sơ đầy đủ </a:t>
              </a:r>
            </a:p>
            <a:p>
              <a:pPr lvl="0" algn="ctr" defTabSz="1022350">
                <a:lnSpc>
                  <a:spcPct val="90000"/>
                </a:lnSpc>
                <a:spcBef>
                  <a:spcPct val="0"/>
                </a:spcBef>
                <a:spcAft>
                  <a:spcPct val="35000"/>
                </a:spcAft>
                <a:buNone/>
              </a:pPr>
              <a:r>
                <a:rPr lang="en-US" sz="2000" kern="1200" smtClean="0">
                  <a:solidFill>
                    <a:srgbClr val="000066"/>
                  </a:solidFill>
                </a:rPr>
                <a:t>nhưng không hợp lệ</a:t>
              </a:r>
              <a:endParaRPr lang="en-US" sz="2000" kern="1200">
                <a:solidFill>
                  <a:srgbClr val="000066"/>
                </a:solidFill>
              </a:endParaRPr>
            </a:p>
          </p:txBody>
        </p:sp>
        <p:sp>
          <p:nvSpPr>
            <p:cNvPr id="21" name="Freeform 20"/>
            <p:cNvSpPr/>
            <p:nvPr/>
          </p:nvSpPr>
          <p:spPr>
            <a:xfrm>
              <a:off x="3505200" y="5161958"/>
              <a:ext cx="2122718" cy="1043422"/>
            </a:xfrm>
            <a:custGeom>
              <a:avLst/>
              <a:gdLst>
                <a:gd name="connsiteX0" fmla="*/ 0 w 2337792"/>
                <a:gd name="connsiteY0" fmla="*/ 116890 h 1168896"/>
                <a:gd name="connsiteX1" fmla="*/ 116890 w 2337792"/>
                <a:gd name="connsiteY1" fmla="*/ 0 h 1168896"/>
                <a:gd name="connsiteX2" fmla="*/ 2220902 w 2337792"/>
                <a:gd name="connsiteY2" fmla="*/ 0 h 1168896"/>
                <a:gd name="connsiteX3" fmla="*/ 2337792 w 2337792"/>
                <a:gd name="connsiteY3" fmla="*/ 116890 h 1168896"/>
                <a:gd name="connsiteX4" fmla="*/ 2337792 w 2337792"/>
                <a:gd name="connsiteY4" fmla="*/ 1052006 h 1168896"/>
                <a:gd name="connsiteX5" fmla="*/ 2220902 w 2337792"/>
                <a:gd name="connsiteY5" fmla="*/ 1168896 h 1168896"/>
                <a:gd name="connsiteX6" fmla="*/ 116890 w 2337792"/>
                <a:gd name="connsiteY6" fmla="*/ 1168896 h 1168896"/>
                <a:gd name="connsiteX7" fmla="*/ 0 w 2337792"/>
                <a:gd name="connsiteY7" fmla="*/ 1052006 h 1168896"/>
                <a:gd name="connsiteX8" fmla="*/ 0 w 2337792"/>
                <a:gd name="connsiteY8" fmla="*/ 116890 h 116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7792" h="1168896">
                  <a:moveTo>
                    <a:pt x="0" y="116890"/>
                  </a:moveTo>
                  <a:cubicBezTo>
                    <a:pt x="0" y="52333"/>
                    <a:pt x="52333" y="0"/>
                    <a:pt x="116890" y="0"/>
                  </a:cubicBezTo>
                  <a:lnTo>
                    <a:pt x="2220902" y="0"/>
                  </a:lnTo>
                  <a:cubicBezTo>
                    <a:pt x="2285459" y="0"/>
                    <a:pt x="2337792" y="52333"/>
                    <a:pt x="2337792" y="116890"/>
                  </a:cubicBezTo>
                  <a:lnTo>
                    <a:pt x="2337792" y="1052006"/>
                  </a:lnTo>
                  <a:cubicBezTo>
                    <a:pt x="2337792" y="1116563"/>
                    <a:pt x="2285459" y="1168896"/>
                    <a:pt x="2220902" y="1168896"/>
                  </a:cubicBezTo>
                  <a:lnTo>
                    <a:pt x="116890" y="1168896"/>
                  </a:lnTo>
                  <a:cubicBezTo>
                    <a:pt x="52333" y="1168896"/>
                    <a:pt x="0" y="1116563"/>
                    <a:pt x="0" y="1052006"/>
                  </a:cubicBezTo>
                  <a:lnTo>
                    <a:pt x="0" y="11689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48841" tIns="48841" rIns="48841" bIns="48841" numCol="1" spcCol="1270" anchor="ctr" anchorCtr="0">
              <a:noAutofit/>
            </a:bodyPr>
            <a:lstStyle/>
            <a:p>
              <a:pPr lvl="0" algn="ctr" defTabSz="1022350">
                <a:lnSpc>
                  <a:spcPct val="90000"/>
                </a:lnSpc>
                <a:spcBef>
                  <a:spcPct val="0"/>
                </a:spcBef>
                <a:spcAft>
                  <a:spcPct val="35000"/>
                </a:spcAft>
                <a:buNone/>
              </a:pPr>
              <a:r>
                <a:rPr lang="en-US" sz="2000" kern="1200" dirty="0" smtClean="0">
                  <a:solidFill>
                    <a:srgbClr val="000066"/>
                  </a:solidFill>
                </a:rPr>
                <a:t>Chi </a:t>
              </a:r>
              <a:r>
                <a:rPr lang="en-US" sz="2000" kern="1200" dirty="0" err="1" smtClean="0">
                  <a:solidFill>
                    <a:srgbClr val="000066"/>
                  </a:solidFill>
                </a:rPr>
                <a:t>cục</a:t>
              </a:r>
              <a:r>
                <a:rPr lang="en-US" sz="2000" kern="1200" dirty="0" smtClean="0">
                  <a:solidFill>
                    <a:srgbClr val="000066"/>
                  </a:solidFill>
                </a:rPr>
                <a:t> </a:t>
              </a:r>
              <a:r>
                <a:rPr lang="en-US" sz="2000" kern="1200" dirty="0" err="1" smtClean="0">
                  <a:solidFill>
                    <a:srgbClr val="000066"/>
                  </a:solidFill>
                </a:rPr>
                <a:t>ra</a:t>
              </a:r>
              <a:r>
                <a:rPr lang="en-US" sz="2000" kern="1200" dirty="0" smtClean="0">
                  <a:solidFill>
                    <a:srgbClr val="000066"/>
                  </a:solidFill>
                </a:rPr>
                <a:t> </a:t>
              </a:r>
              <a:r>
                <a:rPr lang="en-US" sz="2000" kern="1200" dirty="0" err="1" smtClean="0">
                  <a:solidFill>
                    <a:srgbClr val="000066"/>
                  </a:solidFill>
                </a:rPr>
                <a:t>Thông</a:t>
              </a:r>
              <a:r>
                <a:rPr lang="en-US" sz="2000" kern="1200" dirty="0" smtClean="0">
                  <a:solidFill>
                    <a:srgbClr val="000066"/>
                  </a:solidFill>
                </a:rPr>
                <a:t> </a:t>
              </a:r>
              <a:r>
                <a:rPr lang="en-US" sz="2000" kern="1200" dirty="0" err="1" smtClean="0">
                  <a:solidFill>
                    <a:srgbClr val="000066"/>
                  </a:solidFill>
                </a:rPr>
                <a:t>báo</a:t>
              </a:r>
              <a:r>
                <a:rPr lang="en-US" sz="2000" kern="1200" dirty="0" smtClean="0">
                  <a:solidFill>
                    <a:srgbClr val="000066"/>
                  </a:solidFill>
                </a:rPr>
                <a:t> </a:t>
              </a:r>
              <a:r>
                <a:rPr lang="en-US" sz="2000" kern="1200" dirty="0" err="1" smtClean="0">
                  <a:solidFill>
                    <a:srgbClr val="000066"/>
                  </a:solidFill>
                </a:rPr>
                <a:t>lý</a:t>
              </a:r>
              <a:r>
                <a:rPr lang="en-US" sz="2000" kern="1200" dirty="0" smtClean="0">
                  <a:solidFill>
                    <a:srgbClr val="000066"/>
                  </a:solidFill>
                </a:rPr>
                <a:t> do </a:t>
              </a:r>
              <a:r>
                <a:rPr lang="en-US" sz="2000" kern="1200" dirty="0" err="1" smtClean="0">
                  <a:solidFill>
                    <a:srgbClr val="000066"/>
                  </a:solidFill>
                </a:rPr>
                <a:t>không</a:t>
              </a:r>
              <a:r>
                <a:rPr lang="en-US" sz="2000" kern="1200" dirty="0" smtClean="0">
                  <a:solidFill>
                    <a:srgbClr val="000066"/>
                  </a:solidFill>
                </a:rPr>
                <a:t> </a:t>
              </a:r>
              <a:r>
                <a:rPr lang="en-US" sz="2000" kern="1200" dirty="0" err="1" smtClean="0">
                  <a:solidFill>
                    <a:srgbClr val="000066"/>
                  </a:solidFill>
                </a:rPr>
                <a:t>tiếp</a:t>
              </a:r>
              <a:r>
                <a:rPr lang="en-US" sz="2000" kern="1200" dirty="0" smtClean="0">
                  <a:solidFill>
                    <a:srgbClr val="000066"/>
                  </a:solidFill>
                </a:rPr>
                <a:t> </a:t>
              </a:r>
              <a:r>
                <a:rPr lang="en-US" sz="2000" kern="1200" dirty="0" err="1" smtClean="0">
                  <a:solidFill>
                    <a:srgbClr val="000066"/>
                  </a:solidFill>
                </a:rPr>
                <a:t>nhận</a:t>
              </a:r>
              <a:r>
                <a:rPr lang="en-US" sz="2000" kern="1200" dirty="0" smtClean="0">
                  <a:solidFill>
                    <a:srgbClr val="000066"/>
                  </a:solidFill>
                </a:rPr>
                <a:t> </a:t>
              </a:r>
              <a:r>
                <a:rPr lang="en-US" sz="2000" kern="1200" dirty="0" err="1" smtClean="0">
                  <a:solidFill>
                    <a:srgbClr val="000066"/>
                  </a:solidFill>
                </a:rPr>
                <a:t>hồ</a:t>
              </a:r>
              <a:r>
                <a:rPr lang="en-US" sz="2000" kern="1200" dirty="0" smtClean="0">
                  <a:solidFill>
                    <a:srgbClr val="000066"/>
                  </a:solidFill>
                </a:rPr>
                <a:t> </a:t>
              </a:r>
              <a:r>
                <a:rPr lang="en-US" sz="2000" kern="1200" dirty="0" err="1" smtClean="0">
                  <a:solidFill>
                    <a:srgbClr val="000066"/>
                  </a:solidFill>
                </a:rPr>
                <a:t>sơ</a:t>
              </a:r>
              <a:endParaRPr lang="en-US" sz="2000" kern="1200" dirty="0">
                <a:solidFill>
                  <a:srgbClr val="000066"/>
                </a:solidFill>
              </a:endParaRPr>
            </a:p>
          </p:txBody>
        </p:sp>
        <p:sp>
          <p:nvSpPr>
            <p:cNvPr id="22" name="Right Arrow 21"/>
            <p:cNvSpPr/>
            <p:nvPr/>
          </p:nvSpPr>
          <p:spPr>
            <a:xfrm>
              <a:off x="2849422" y="5404908"/>
              <a:ext cx="634008" cy="43204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7122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23</a:t>
            </a:fld>
            <a:endParaRPr lang="en-US" altLang="en-US"/>
          </a:p>
        </p:txBody>
      </p:sp>
      <p:sp>
        <p:nvSpPr>
          <p:cNvPr id="5" name="Rectangle 4"/>
          <p:cNvSpPr txBox="1">
            <a:spLocks noChangeArrowheads="1"/>
          </p:cNvSpPr>
          <p:nvPr/>
        </p:nvSpPr>
        <p:spPr>
          <a:xfrm>
            <a:off x="838200" y="228600"/>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16: Trách nhiệm của tổ chức, cá nhân</a:t>
            </a:r>
            <a:endParaRPr lang="en-US" sz="2800">
              <a:solidFill>
                <a:srgbClr val="C00000"/>
              </a:solidFill>
            </a:endParaRPr>
          </a:p>
        </p:txBody>
      </p:sp>
      <p:sp>
        <p:nvSpPr>
          <p:cNvPr id="8" name="Rectangle 5"/>
          <p:cNvSpPr>
            <a:spLocks noGrp="1" noChangeArrowheads="1"/>
          </p:cNvSpPr>
          <p:nvPr>
            <p:ph sz="quarter" idx="13"/>
          </p:nvPr>
        </p:nvSpPr>
        <p:spPr>
          <a:xfrm>
            <a:off x="457200" y="1219200"/>
            <a:ext cx="8305800" cy="4343400"/>
          </a:xfrm>
        </p:spPr>
        <p:txBody>
          <a:bodyPr>
            <a:normAutofit fontScale="92500" lnSpcReduction="20000"/>
          </a:bodyPr>
          <a:lstStyle/>
          <a:p>
            <a:pPr marL="858837" lvl="1" indent="-514350" algn="just">
              <a:buAutoNum type="arabicPeriod"/>
            </a:pPr>
            <a:r>
              <a:rPr lang="en-US" sz="2800" smtClean="0">
                <a:solidFill>
                  <a:schemeClr val="accent4">
                    <a:lumMod val="50000"/>
                  </a:schemeClr>
                </a:solidFill>
              </a:rPr>
              <a:t>Lựa </a:t>
            </a:r>
            <a:r>
              <a:rPr lang="en-US" sz="2800">
                <a:solidFill>
                  <a:schemeClr val="accent4">
                    <a:lumMod val="50000"/>
                  </a:schemeClr>
                </a:solidFill>
              </a:rPr>
              <a:t>chọn phương thức đánh giá sự phù </a:t>
            </a:r>
            <a:r>
              <a:rPr lang="en-US" sz="2800" smtClean="0">
                <a:solidFill>
                  <a:schemeClr val="accent4">
                    <a:lumMod val="50000"/>
                  </a:schemeClr>
                </a:solidFill>
              </a:rPr>
              <a:t>hợp;</a:t>
            </a:r>
          </a:p>
          <a:p>
            <a:pPr marL="858837" lvl="1" indent="-514350" algn="just">
              <a:buAutoNum type="arabicPeriod"/>
            </a:pPr>
            <a:r>
              <a:rPr lang="en-US" sz="2800">
                <a:solidFill>
                  <a:schemeClr val="accent4">
                    <a:lumMod val="50000"/>
                  </a:schemeClr>
                </a:solidFill>
              </a:rPr>
              <a:t>Duy trì liên tục và chịu trách nhiệm về sự phù hợp của các sản </a:t>
            </a:r>
            <a:r>
              <a:rPr lang="en-US" sz="2800" smtClean="0">
                <a:solidFill>
                  <a:schemeClr val="accent4">
                    <a:lumMod val="50000"/>
                  </a:schemeClr>
                </a:solidFill>
              </a:rPr>
              <a:t>phẩm </a:t>
            </a:r>
            <a:r>
              <a:rPr lang="en-US" sz="2800">
                <a:solidFill>
                  <a:schemeClr val="accent4">
                    <a:lumMod val="50000"/>
                  </a:schemeClr>
                </a:solidFill>
              </a:rPr>
              <a:t>đã đăng ký công bố hợp </a:t>
            </a:r>
            <a:r>
              <a:rPr lang="en-US" sz="2800" smtClean="0">
                <a:solidFill>
                  <a:schemeClr val="accent4">
                    <a:lumMod val="50000"/>
                  </a:schemeClr>
                </a:solidFill>
              </a:rPr>
              <a:t>quy;</a:t>
            </a:r>
          </a:p>
          <a:p>
            <a:pPr marL="858837" lvl="1" indent="-514350" algn="just">
              <a:buAutoNum type="arabicPeriod"/>
            </a:pPr>
            <a:r>
              <a:rPr lang="en-US" sz="2800">
                <a:solidFill>
                  <a:schemeClr val="accent4">
                    <a:lumMod val="50000"/>
                  </a:schemeClr>
                </a:solidFill>
              </a:rPr>
              <a:t>Khi phát hiện sự không phù hợp của sản </a:t>
            </a:r>
            <a:r>
              <a:rPr lang="en-US" sz="2800" smtClean="0">
                <a:solidFill>
                  <a:schemeClr val="accent4">
                    <a:lumMod val="50000"/>
                  </a:schemeClr>
                </a:solidFill>
              </a:rPr>
              <a:t>phẩm phải tạm ngừng sản xuất, thu hồi, khắc phục và thông báo đến Chi cục;</a:t>
            </a:r>
          </a:p>
          <a:p>
            <a:pPr marL="858837" lvl="1" indent="-514350" algn="just">
              <a:buAutoNum type="arabicPeriod"/>
            </a:pPr>
            <a:r>
              <a:rPr lang="en-US" sz="2800" smtClean="0">
                <a:solidFill>
                  <a:schemeClr val="accent4">
                    <a:lumMod val="50000"/>
                  </a:schemeClr>
                </a:solidFill>
              </a:rPr>
              <a:t>Lập và lưu giữ hồ sơ công bố;</a:t>
            </a:r>
          </a:p>
          <a:p>
            <a:pPr marL="858837" lvl="1" indent="-514350" algn="just">
              <a:buAutoNum type="arabicPeriod"/>
            </a:pPr>
            <a:r>
              <a:rPr lang="en-US" sz="2800">
                <a:solidFill>
                  <a:schemeClr val="accent4">
                    <a:lumMod val="50000"/>
                  </a:schemeClr>
                </a:solidFill>
              </a:rPr>
              <a:t>Cung cấp bản sao y bản chính giấy chứng nhận hợp quy, Thông báo tiếp nhận hồ sơ công bố hợp quy cho tổ chức, cá nhân kinh </a:t>
            </a:r>
            <a:r>
              <a:rPr lang="en-US" sz="2800" smtClean="0">
                <a:solidFill>
                  <a:schemeClr val="accent4">
                    <a:lumMod val="50000"/>
                  </a:schemeClr>
                </a:solidFill>
              </a:rPr>
              <a:t>doanh sản phẩm.</a:t>
            </a:r>
          </a:p>
        </p:txBody>
      </p:sp>
    </p:spTree>
    <p:extLst>
      <p:ext uri="{BB962C8B-B14F-4D97-AF65-F5344CB8AC3E}">
        <p14:creationId xmlns:p14="http://schemas.microsoft.com/office/powerpoint/2010/main" val="366268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24</a:t>
            </a:fld>
            <a:endParaRPr lang="en-US" altLang="en-US"/>
          </a:p>
        </p:txBody>
      </p:sp>
      <p:sp>
        <p:nvSpPr>
          <p:cNvPr id="5" name="Horizontal Scroll 4"/>
          <p:cNvSpPr/>
          <p:nvPr/>
        </p:nvSpPr>
        <p:spPr>
          <a:xfrm>
            <a:off x="566057" y="1828800"/>
            <a:ext cx="8153400" cy="228600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buNone/>
            </a:pPr>
            <a:r>
              <a:rPr lang="en-US" sz="3200" b="1" smtClean="0">
                <a:solidFill>
                  <a:srgbClr val="FF0000"/>
                </a:solidFill>
                <a:latin typeface="Times New Roman" pitchFamily="18" charset="0"/>
                <a:cs typeface="Times New Roman" pitchFamily="18" charset="0"/>
              </a:rPr>
              <a:t>CHƯƠNG 4. TỔ CHỨC THỰC HIỆN</a:t>
            </a:r>
            <a:endParaRPr lang="en-US" sz="32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52496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25</a:t>
            </a:fld>
            <a:endParaRPr lang="en-US" altLang="en-US"/>
          </a:p>
        </p:txBody>
      </p:sp>
      <p:sp>
        <p:nvSpPr>
          <p:cNvPr id="4" name="Content Placeholder 3"/>
          <p:cNvSpPr>
            <a:spLocks noGrp="1"/>
          </p:cNvSpPr>
          <p:nvPr>
            <p:ph sz="quarter" idx="13"/>
          </p:nvPr>
        </p:nvSpPr>
        <p:spPr>
          <a:xfrm>
            <a:off x="381000" y="609600"/>
            <a:ext cx="8458200" cy="4953000"/>
          </a:xfrm>
        </p:spPr>
        <p:txBody>
          <a:bodyPr>
            <a:noAutofit/>
          </a:bodyPr>
          <a:lstStyle/>
          <a:p>
            <a:pPr marL="45720" indent="0" algn="just">
              <a:buNone/>
            </a:pPr>
            <a:r>
              <a:rPr lang="en-US" sz="1800" dirty="0"/>
              <a:t>a) </a:t>
            </a:r>
            <a:r>
              <a:rPr lang="en-US" sz="1800" dirty="0" err="1"/>
              <a:t>Tiếp</a:t>
            </a:r>
            <a:r>
              <a:rPr lang="en-US" sz="1800" dirty="0"/>
              <a:t> </a:t>
            </a:r>
            <a:r>
              <a:rPr lang="en-US" sz="1800" dirty="0" err="1"/>
              <a:t>nhận</a:t>
            </a:r>
            <a:r>
              <a:rPr lang="en-US" sz="1800" dirty="0"/>
              <a:t> </a:t>
            </a:r>
            <a:r>
              <a:rPr lang="en-US" sz="1800" dirty="0" err="1"/>
              <a:t>đăng</a:t>
            </a:r>
            <a:r>
              <a:rPr lang="en-US" sz="1800" dirty="0"/>
              <a:t> </a:t>
            </a:r>
            <a:r>
              <a:rPr lang="en-US" sz="1800" dirty="0" err="1"/>
              <a:t>ký</a:t>
            </a:r>
            <a:r>
              <a:rPr lang="en-US" sz="1800" dirty="0"/>
              <a:t> </a:t>
            </a:r>
            <a:r>
              <a:rPr lang="en-US" sz="1800" dirty="0" err="1"/>
              <a:t>và</a:t>
            </a:r>
            <a:r>
              <a:rPr lang="en-US" sz="1800" dirty="0"/>
              <a:t> </a:t>
            </a:r>
            <a:r>
              <a:rPr lang="en-US" sz="1800" dirty="0" err="1"/>
              <a:t>quản</a:t>
            </a:r>
            <a:r>
              <a:rPr lang="en-US" sz="1800" dirty="0"/>
              <a:t> </a:t>
            </a:r>
            <a:r>
              <a:rPr lang="en-US" sz="1800" dirty="0" err="1"/>
              <a:t>lý</a:t>
            </a:r>
            <a:r>
              <a:rPr lang="en-US" sz="1800" dirty="0"/>
              <a:t> </a:t>
            </a:r>
            <a:r>
              <a:rPr lang="en-US" sz="1800" dirty="0" err="1"/>
              <a:t>hồ</a:t>
            </a:r>
            <a:r>
              <a:rPr lang="en-US" sz="1800" dirty="0"/>
              <a:t> </a:t>
            </a:r>
            <a:r>
              <a:rPr lang="en-US" sz="1800" dirty="0" err="1"/>
              <a:t>sơ</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chuẩn</a:t>
            </a:r>
            <a:r>
              <a:rPr lang="en-US" sz="1800" dirty="0"/>
              <a:t>; </a:t>
            </a:r>
            <a:r>
              <a:rPr lang="en-US" sz="1800" dirty="0" err="1"/>
              <a:t>hủy</a:t>
            </a:r>
            <a:r>
              <a:rPr lang="en-US" sz="1800" dirty="0"/>
              <a:t> </a:t>
            </a:r>
            <a:r>
              <a:rPr lang="en-US" sz="1800" dirty="0" err="1"/>
              <a:t>bỏ</a:t>
            </a:r>
            <a:r>
              <a:rPr lang="en-US" sz="1800" dirty="0"/>
              <a:t>, </a:t>
            </a:r>
            <a:r>
              <a:rPr lang="en-US" sz="1800" dirty="0" err="1"/>
              <a:t>đình</a:t>
            </a:r>
            <a:r>
              <a:rPr lang="en-US" sz="1800" dirty="0"/>
              <a:t> </a:t>
            </a:r>
            <a:r>
              <a:rPr lang="en-US" sz="1800" dirty="0" err="1"/>
              <a:t>chỉ</a:t>
            </a:r>
            <a:r>
              <a:rPr lang="en-US" sz="1800" dirty="0"/>
              <a:t> </a:t>
            </a:r>
            <a:r>
              <a:rPr lang="en-US" sz="1800" dirty="0" err="1"/>
              <a:t>kết</a:t>
            </a:r>
            <a:r>
              <a:rPr lang="en-US" sz="1800" dirty="0"/>
              <a:t> </a:t>
            </a:r>
            <a:r>
              <a:rPr lang="en-US" sz="1800" dirty="0" err="1"/>
              <a:t>quả</a:t>
            </a:r>
            <a:r>
              <a:rPr lang="en-US" sz="1800" dirty="0"/>
              <a:t> </a:t>
            </a:r>
            <a:r>
              <a:rPr lang="en-US" sz="1800" dirty="0" err="1"/>
              <a:t>tiếp</a:t>
            </a:r>
            <a:r>
              <a:rPr lang="en-US" sz="1800" dirty="0"/>
              <a:t> </a:t>
            </a:r>
            <a:r>
              <a:rPr lang="en-US" sz="1800" dirty="0" err="1"/>
              <a:t>nhận</a:t>
            </a:r>
            <a:r>
              <a:rPr lang="en-US" sz="1800" dirty="0"/>
              <a:t> </a:t>
            </a:r>
            <a:r>
              <a:rPr lang="en-US" sz="1800" dirty="0" err="1"/>
              <a:t>hồ</a:t>
            </a:r>
            <a:r>
              <a:rPr lang="en-US" sz="1800" dirty="0"/>
              <a:t> </a:t>
            </a:r>
            <a:r>
              <a:rPr lang="en-US" sz="1800" dirty="0" err="1"/>
              <a:t>sơ</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chuẩn</a:t>
            </a:r>
            <a:r>
              <a:rPr lang="en-US" sz="1800" dirty="0"/>
              <a:t> </a:t>
            </a:r>
            <a:r>
              <a:rPr lang="en-US" sz="1800" dirty="0" err="1"/>
              <a:t>của</a:t>
            </a:r>
            <a:r>
              <a:rPr lang="en-US" sz="1800" dirty="0"/>
              <a:t> </a:t>
            </a:r>
            <a:r>
              <a:rPr lang="en-US" sz="1800" dirty="0" smtClean="0"/>
              <a:t>DN </a:t>
            </a:r>
            <a:r>
              <a:rPr lang="en-US" sz="1800" dirty="0" err="1" smtClean="0"/>
              <a:t>sản</a:t>
            </a:r>
            <a:r>
              <a:rPr lang="en-US" sz="1800" dirty="0" smtClean="0"/>
              <a:t> </a:t>
            </a:r>
            <a:r>
              <a:rPr lang="en-US" sz="1800" dirty="0" err="1"/>
              <a:t>xuất</a:t>
            </a:r>
            <a:r>
              <a:rPr lang="en-US" sz="1800" dirty="0"/>
              <a:t>, </a:t>
            </a:r>
            <a:r>
              <a:rPr lang="en-US" sz="1800" dirty="0" err="1"/>
              <a:t>kinh</a:t>
            </a:r>
            <a:r>
              <a:rPr lang="en-US" sz="1800" dirty="0"/>
              <a:t> </a:t>
            </a:r>
            <a:r>
              <a:rPr lang="en-US" sz="1800" dirty="0" err="1"/>
              <a:t>doanh</a:t>
            </a:r>
            <a:r>
              <a:rPr lang="en-US" sz="1800" dirty="0"/>
              <a:t> </a:t>
            </a:r>
            <a:r>
              <a:rPr lang="en-US" sz="1800" dirty="0" err="1"/>
              <a:t>tại</a:t>
            </a:r>
            <a:r>
              <a:rPr lang="en-US" sz="1800" dirty="0"/>
              <a:t> </a:t>
            </a:r>
            <a:r>
              <a:rPr lang="en-US" sz="1800" dirty="0" smtClean="0"/>
              <a:t>TPHCM </a:t>
            </a:r>
            <a:r>
              <a:rPr lang="en-US" sz="1800" dirty="0" err="1" smtClean="0"/>
              <a:t>và</a:t>
            </a:r>
            <a:r>
              <a:rPr lang="en-US" sz="1800" dirty="0" smtClean="0"/>
              <a:t> </a:t>
            </a:r>
            <a:r>
              <a:rPr lang="en-US" sz="1800" dirty="0" err="1"/>
              <a:t>công</a:t>
            </a:r>
            <a:r>
              <a:rPr lang="en-US" sz="1800" dirty="0"/>
              <a:t> </a:t>
            </a:r>
            <a:r>
              <a:rPr lang="en-US" sz="1800" dirty="0" err="1"/>
              <a:t>bố</a:t>
            </a:r>
            <a:r>
              <a:rPr lang="en-US" sz="1800" dirty="0"/>
              <a:t> </a:t>
            </a:r>
            <a:r>
              <a:rPr lang="en-US" sz="1800" dirty="0" err="1"/>
              <a:t>công</a:t>
            </a:r>
            <a:r>
              <a:rPr lang="en-US" sz="1800" dirty="0"/>
              <a:t> </a:t>
            </a:r>
            <a:r>
              <a:rPr lang="en-US" sz="1800" dirty="0" err="1"/>
              <a:t>khai</a:t>
            </a:r>
            <a:r>
              <a:rPr lang="en-US" sz="1800" dirty="0"/>
              <a:t> </a:t>
            </a:r>
            <a:r>
              <a:rPr lang="en-US" sz="1800" dirty="0" err="1"/>
              <a:t>trên</a:t>
            </a:r>
            <a:r>
              <a:rPr lang="en-US" sz="1800" dirty="0"/>
              <a:t> </a:t>
            </a:r>
            <a:r>
              <a:rPr lang="en-US" sz="1800" dirty="0" err="1"/>
              <a:t>trang</a:t>
            </a:r>
            <a:r>
              <a:rPr lang="en-US" sz="1800" dirty="0"/>
              <a:t> </a:t>
            </a:r>
            <a:r>
              <a:rPr lang="en-US" sz="1800" dirty="0" err="1"/>
              <a:t>thông</a:t>
            </a:r>
            <a:r>
              <a:rPr lang="en-US" sz="1800" dirty="0"/>
              <a:t> tin </a:t>
            </a:r>
            <a:r>
              <a:rPr lang="en-US" sz="1800" dirty="0" err="1"/>
              <a:t>điện</a:t>
            </a:r>
            <a:r>
              <a:rPr lang="en-US" sz="1800" dirty="0"/>
              <a:t> </a:t>
            </a:r>
            <a:r>
              <a:rPr lang="en-US" sz="1800" dirty="0" err="1"/>
              <a:t>tử</a:t>
            </a:r>
            <a:r>
              <a:rPr lang="en-US" sz="1800" dirty="0"/>
              <a:t> </a:t>
            </a:r>
            <a:r>
              <a:rPr lang="en-US" sz="1800" dirty="0" err="1"/>
              <a:t>của</a:t>
            </a:r>
            <a:r>
              <a:rPr lang="en-US" sz="1800" dirty="0"/>
              <a:t> </a:t>
            </a:r>
            <a:r>
              <a:rPr lang="en-US" sz="1800" dirty="0" err="1"/>
              <a:t>Sở</a:t>
            </a:r>
            <a:r>
              <a:rPr lang="en-US" sz="1800" dirty="0"/>
              <a:t> </a:t>
            </a:r>
            <a:r>
              <a:rPr lang="en-US" sz="1800" dirty="0" err="1"/>
              <a:t>Khoa</a:t>
            </a:r>
            <a:r>
              <a:rPr lang="en-US" sz="1800" dirty="0"/>
              <a:t> </a:t>
            </a:r>
            <a:r>
              <a:rPr lang="en-US" sz="1800" dirty="0" err="1"/>
              <a:t>học</a:t>
            </a:r>
            <a:r>
              <a:rPr lang="en-US" sz="1800" dirty="0"/>
              <a:t> </a:t>
            </a:r>
            <a:r>
              <a:rPr lang="en-US" sz="1800" dirty="0" err="1"/>
              <a:t>và</a:t>
            </a:r>
            <a:r>
              <a:rPr lang="en-US" sz="1800" dirty="0"/>
              <a:t> </a:t>
            </a:r>
            <a:r>
              <a:rPr lang="en-US" sz="1800" dirty="0" err="1"/>
              <a:t>Công</a:t>
            </a:r>
            <a:r>
              <a:rPr lang="en-US" sz="1800" dirty="0"/>
              <a:t> </a:t>
            </a:r>
            <a:r>
              <a:rPr lang="en-US" sz="1800" dirty="0" err="1"/>
              <a:t>nghệ</a:t>
            </a:r>
            <a:r>
              <a:rPr lang="en-US" sz="1800" dirty="0"/>
              <a:t> </a:t>
            </a:r>
            <a:r>
              <a:rPr lang="en-US" sz="1800" dirty="0" err="1"/>
              <a:t>hoặc</a:t>
            </a:r>
            <a:r>
              <a:rPr lang="en-US" sz="1800" dirty="0"/>
              <a:t> Chi </a:t>
            </a:r>
            <a:r>
              <a:rPr lang="en-US" sz="1800" dirty="0" err="1"/>
              <a:t>cục</a:t>
            </a:r>
            <a:r>
              <a:rPr lang="en-US" sz="1800" dirty="0"/>
              <a:t> </a:t>
            </a:r>
            <a:r>
              <a:rPr lang="en-US" sz="1800" dirty="0" err="1"/>
              <a:t>Tiêu</a:t>
            </a:r>
            <a:r>
              <a:rPr lang="en-US" sz="1800" dirty="0"/>
              <a:t> </a:t>
            </a:r>
            <a:r>
              <a:rPr lang="en-US" sz="1800" dirty="0" err="1"/>
              <a:t>chuẩn</a:t>
            </a:r>
            <a:r>
              <a:rPr lang="en-US" sz="1800" dirty="0"/>
              <a:t> </a:t>
            </a:r>
            <a:r>
              <a:rPr lang="en-US" sz="1800" dirty="0" err="1"/>
              <a:t>Đo</a:t>
            </a:r>
            <a:r>
              <a:rPr lang="en-US" sz="1800" dirty="0"/>
              <a:t> </a:t>
            </a:r>
            <a:r>
              <a:rPr lang="en-US" sz="1800" dirty="0" err="1"/>
              <a:t>lường</a:t>
            </a:r>
            <a:r>
              <a:rPr lang="en-US" sz="1800" dirty="0"/>
              <a:t> </a:t>
            </a:r>
            <a:r>
              <a:rPr lang="en-US" sz="1800" dirty="0" err="1"/>
              <a:t>Chất</a:t>
            </a:r>
            <a:r>
              <a:rPr lang="en-US" sz="1800" dirty="0"/>
              <a:t> </a:t>
            </a:r>
            <a:r>
              <a:rPr lang="en-US" sz="1800" dirty="0" err="1"/>
              <a:t>lượng</a:t>
            </a:r>
            <a:r>
              <a:rPr lang="en-US" sz="1800" dirty="0"/>
              <a:t> </a:t>
            </a:r>
            <a:r>
              <a:rPr lang="en-US" sz="1800" dirty="0" err="1" smtClean="0"/>
              <a:t>tình</a:t>
            </a:r>
            <a:r>
              <a:rPr lang="en-US" sz="1800" dirty="0" smtClean="0"/>
              <a:t> </a:t>
            </a:r>
            <a:r>
              <a:rPr lang="en-US" sz="1800" dirty="0" err="1"/>
              <a:t>hình</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chuẩn</a:t>
            </a:r>
            <a:r>
              <a:rPr lang="en-US" sz="1800" dirty="0"/>
              <a:t>;</a:t>
            </a:r>
          </a:p>
          <a:p>
            <a:pPr marL="45720" indent="0" algn="just">
              <a:buNone/>
            </a:pPr>
            <a:r>
              <a:rPr lang="en-US" sz="1800" dirty="0"/>
              <a:t>b) </a:t>
            </a:r>
            <a:r>
              <a:rPr lang="en-US" sz="1800" dirty="0" err="1"/>
              <a:t>Tiếp</a:t>
            </a:r>
            <a:r>
              <a:rPr lang="en-US" sz="1800" dirty="0"/>
              <a:t> </a:t>
            </a:r>
            <a:r>
              <a:rPr lang="en-US" sz="1800" dirty="0" err="1"/>
              <a:t>nhận</a:t>
            </a:r>
            <a:r>
              <a:rPr lang="en-US" sz="1800" dirty="0"/>
              <a:t> </a:t>
            </a:r>
            <a:r>
              <a:rPr lang="en-US" sz="1800" dirty="0" err="1"/>
              <a:t>đăng</a:t>
            </a:r>
            <a:r>
              <a:rPr lang="en-US" sz="1800" dirty="0"/>
              <a:t> </a:t>
            </a:r>
            <a:r>
              <a:rPr lang="en-US" sz="1800" dirty="0" err="1"/>
              <a:t>ký</a:t>
            </a:r>
            <a:r>
              <a:rPr lang="en-US" sz="1800" dirty="0"/>
              <a:t> </a:t>
            </a:r>
            <a:r>
              <a:rPr lang="en-US" sz="1800" dirty="0" err="1"/>
              <a:t>và</a:t>
            </a:r>
            <a:r>
              <a:rPr lang="en-US" sz="1800" dirty="0"/>
              <a:t> </a:t>
            </a:r>
            <a:r>
              <a:rPr lang="en-US" sz="1800" dirty="0" err="1"/>
              <a:t>quản</a:t>
            </a:r>
            <a:r>
              <a:rPr lang="en-US" sz="1800" dirty="0"/>
              <a:t> </a:t>
            </a:r>
            <a:r>
              <a:rPr lang="en-US" sz="1800" dirty="0" err="1"/>
              <a:t>lý</a:t>
            </a:r>
            <a:r>
              <a:rPr lang="en-US" sz="1800" dirty="0"/>
              <a:t> </a:t>
            </a:r>
            <a:r>
              <a:rPr lang="en-US" sz="1800" dirty="0" err="1"/>
              <a:t>hồ</a:t>
            </a:r>
            <a:r>
              <a:rPr lang="en-US" sz="1800" dirty="0"/>
              <a:t> </a:t>
            </a:r>
            <a:r>
              <a:rPr lang="en-US" sz="1800" dirty="0" err="1"/>
              <a:t>sơ</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quy</a:t>
            </a:r>
            <a:r>
              <a:rPr lang="en-US" sz="1800" dirty="0"/>
              <a:t>; </a:t>
            </a:r>
            <a:r>
              <a:rPr lang="en-US" sz="1800" dirty="0" err="1"/>
              <a:t>hủy</a:t>
            </a:r>
            <a:r>
              <a:rPr lang="en-US" sz="1800" dirty="0"/>
              <a:t> </a:t>
            </a:r>
            <a:r>
              <a:rPr lang="en-US" sz="1800" dirty="0" err="1"/>
              <a:t>bỏ</a:t>
            </a:r>
            <a:r>
              <a:rPr lang="en-US" sz="1800" dirty="0"/>
              <a:t>, </a:t>
            </a:r>
            <a:r>
              <a:rPr lang="en-US" sz="1800" dirty="0" err="1"/>
              <a:t>đình</a:t>
            </a:r>
            <a:r>
              <a:rPr lang="en-US" sz="1800" dirty="0"/>
              <a:t> </a:t>
            </a:r>
            <a:r>
              <a:rPr lang="en-US" sz="1800" dirty="0" err="1"/>
              <a:t>chỉ</a:t>
            </a:r>
            <a:r>
              <a:rPr lang="en-US" sz="1800" dirty="0"/>
              <a:t> </a:t>
            </a:r>
            <a:r>
              <a:rPr lang="en-US" sz="1800" dirty="0" err="1"/>
              <a:t>kết</a:t>
            </a:r>
            <a:r>
              <a:rPr lang="en-US" sz="1800" dirty="0"/>
              <a:t> </a:t>
            </a:r>
            <a:r>
              <a:rPr lang="en-US" sz="1800" dirty="0" err="1"/>
              <a:t>quả</a:t>
            </a:r>
            <a:r>
              <a:rPr lang="en-US" sz="1800" dirty="0"/>
              <a:t> </a:t>
            </a:r>
            <a:r>
              <a:rPr lang="en-US" sz="1800" dirty="0" err="1"/>
              <a:t>tiếp</a:t>
            </a:r>
            <a:r>
              <a:rPr lang="en-US" sz="1800" dirty="0"/>
              <a:t> </a:t>
            </a:r>
            <a:r>
              <a:rPr lang="en-US" sz="1800" dirty="0" err="1"/>
              <a:t>nhận</a:t>
            </a:r>
            <a:r>
              <a:rPr lang="en-US" sz="1800" dirty="0"/>
              <a:t> </a:t>
            </a:r>
            <a:r>
              <a:rPr lang="en-US" sz="1800" dirty="0" err="1"/>
              <a:t>hồ</a:t>
            </a:r>
            <a:r>
              <a:rPr lang="en-US" sz="1800" dirty="0"/>
              <a:t> </a:t>
            </a:r>
            <a:r>
              <a:rPr lang="en-US" sz="1800" dirty="0" err="1"/>
              <a:t>sơ</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quy</a:t>
            </a:r>
            <a:r>
              <a:rPr lang="en-US" sz="1800" dirty="0"/>
              <a:t> </a:t>
            </a:r>
            <a:r>
              <a:rPr lang="en-US" sz="1800" dirty="0" err="1"/>
              <a:t>đối</a:t>
            </a:r>
            <a:r>
              <a:rPr lang="en-US" sz="1800" dirty="0"/>
              <a:t> </a:t>
            </a:r>
            <a:r>
              <a:rPr lang="en-US" sz="1800" dirty="0" err="1"/>
              <a:t>với</a:t>
            </a:r>
            <a:r>
              <a:rPr lang="en-US" sz="1800" dirty="0"/>
              <a:t> </a:t>
            </a:r>
            <a:r>
              <a:rPr lang="en-US" sz="1800" dirty="0" err="1"/>
              <a:t>các</a:t>
            </a:r>
            <a:r>
              <a:rPr lang="en-US" sz="1800" dirty="0"/>
              <a:t> </a:t>
            </a:r>
            <a:r>
              <a:rPr lang="en-US" sz="1800" dirty="0" err="1"/>
              <a:t>sản</a:t>
            </a:r>
            <a:r>
              <a:rPr lang="en-US" sz="1800" dirty="0"/>
              <a:t> </a:t>
            </a:r>
            <a:r>
              <a:rPr lang="en-US" sz="1800" dirty="0" err="1"/>
              <a:t>phẩm</a:t>
            </a:r>
            <a:r>
              <a:rPr lang="en-US" sz="1800" dirty="0"/>
              <a:t>, </a:t>
            </a:r>
            <a:r>
              <a:rPr lang="en-US" sz="1800" dirty="0" err="1"/>
              <a:t>hàng</a:t>
            </a:r>
            <a:r>
              <a:rPr lang="en-US" sz="1800" dirty="0"/>
              <a:t> </a:t>
            </a:r>
            <a:r>
              <a:rPr lang="en-US" sz="1800" dirty="0" err="1" smtClean="0"/>
              <a:t>hóa</a:t>
            </a:r>
            <a:r>
              <a:rPr lang="en-US" sz="1800" dirty="0" smtClean="0"/>
              <a:t> </a:t>
            </a:r>
            <a:r>
              <a:rPr lang="en-US" sz="1800" dirty="0" err="1"/>
              <a:t>được</a:t>
            </a:r>
            <a:r>
              <a:rPr lang="en-US" sz="1800" dirty="0"/>
              <a:t> </a:t>
            </a:r>
            <a:r>
              <a:rPr lang="en-US" sz="1800" dirty="0" err="1"/>
              <a:t>quản</a:t>
            </a:r>
            <a:r>
              <a:rPr lang="en-US" sz="1800" dirty="0"/>
              <a:t> </a:t>
            </a:r>
            <a:r>
              <a:rPr lang="en-US" sz="1800" dirty="0" err="1"/>
              <a:t>lý</a:t>
            </a:r>
            <a:r>
              <a:rPr lang="en-US" sz="1800" dirty="0"/>
              <a:t> </a:t>
            </a:r>
            <a:r>
              <a:rPr lang="en-US" sz="1800" dirty="0" err="1"/>
              <a:t>bởi</a:t>
            </a:r>
            <a:r>
              <a:rPr lang="en-US" sz="1800" dirty="0"/>
              <a:t> </a:t>
            </a:r>
            <a:r>
              <a:rPr lang="en-US" sz="1800" dirty="0" err="1"/>
              <a:t>các</a:t>
            </a:r>
            <a:r>
              <a:rPr lang="en-US" sz="1800" dirty="0"/>
              <a:t> </a:t>
            </a:r>
            <a:r>
              <a:rPr lang="en-US" sz="1800" dirty="0" err="1"/>
              <a:t>quy</a:t>
            </a:r>
            <a:r>
              <a:rPr lang="en-US" sz="1800" dirty="0"/>
              <a:t> </a:t>
            </a:r>
            <a:r>
              <a:rPr lang="en-US" sz="1800" dirty="0" err="1"/>
              <a:t>chuẩn</a:t>
            </a:r>
            <a:r>
              <a:rPr lang="en-US" sz="1800" dirty="0"/>
              <a:t> </a:t>
            </a:r>
            <a:r>
              <a:rPr lang="en-US" sz="1800" dirty="0" err="1"/>
              <a:t>kỹ</a:t>
            </a:r>
            <a:r>
              <a:rPr lang="en-US" sz="1800" dirty="0"/>
              <a:t> </a:t>
            </a:r>
            <a:r>
              <a:rPr lang="en-US" sz="1800" dirty="0" err="1"/>
              <a:t>thuật</a:t>
            </a:r>
            <a:r>
              <a:rPr lang="en-US" sz="1800" dirty="0"/>
              <a:t> </a:t>
            </a:r>
            <a:r>
              <a:rPr lang="en-US" sz="1800" dirty="0" err="1"/>
              <a:t>quốc</a:t>
            </a:r>
            <a:r>
              <a:rPr lang="en-US" sz="1800" dirty="0"/>
              <a:t> </a:t>
            </a:r>
            <a:r>
              <a:rPr lang="en-US" sz="1800" dirty="0" err="1"/>
              <a:t>gia</a:t>
            </a:r>
            <a:r>
              <a:rPr lang="en-US" sz="1800" dirty="0"/>
              <a:t> do </a:t>
            </a:r>
            <a:r>
              <a:rPr lang="en-US" sz="1800" dirty="0" err="1"/>
              <a:t>Bộ</a:t>
            </a:r>
            <a:r>
              <a:rPr lang="en-US" sz="1800" dirty="0"/>
              <a:t> </a:t>
            </a:r>
            <a:r>
              <a:rPr lang="en-US" sz="1800" dirty="0" err="1"/>
              <a:t>Khoa</a:t>
            </a:r>
            <a:r>
              <a:rPr lang="en-US" sz="1800" dirty="0"/>
              <a:t> </a:t>
            </a:r>
            <a:r>
              <a:rPr lang="en-US" sz="1800" dirty="0" err="1"/>
              <a:t>học</a:t>
            </a:r>
            <a:r>
              <a:rPr lang="en-US" sz="1800" dirty="0"/>
              <a:t> </a:t>
            </a:r>
            <a:r>
              <a:rPr lang="en-US" sz="1800" dirty="0" err="1"/>
              <a:t>và</a:t>
            </a:r>
            <a:r>
              <a:rPr lang="en-US" sz="1800" dirty="0"/>
              <a:t> </a:t>
            </a:r>
            <a:r>
              <a:rPr lang="en-US" sz="1800" dirty="0" err="1"/>
              <a:t>Công</a:t>
            </a:r>
            <a:r>
              <a:rPr lang="en-US" sz="1800" dirty="0"/>
              <a:t> </a:t>
            </a:r>
            <a:r>
              <a:rPr lang="en-US" sz="1800" dirty="0" err="1"/>
              <a:t>nghệ</a:t>
            </a:r>
            <a:r>
              <a:rPr lang="en-US" sz="1800" dirty="0"/>
              <a:t> ban </a:t>
            </a:r>
            <a:r>
              <a:rPr lang="en-US" sz="1800" dirty="0" err="1"/>
              <a:t>hành</a:t>
            </a:r>
            <a:r>
              <a:rPr lang="en-US" sz="1800" dirty="0"/>
              <a:t> </a:t>
            </a:r>
            <a:r>
              <a:rPr lang="en-US" sz="1800" dirty="0" err="1"/>
              <a:t>và</a:t>
            </a:r>
            <a:r>
              <a:rPr lang="en-US" sz="1800" dirty="0"/>
              <a:t> </a:t>
            </a:r>
            <a:r>
              <a:rPr lang="en-US" sz="1800" dirty="0" err="1"/>
              <a:t>các</a:t>
            </a:r>
            <a:r>
              <a:rPr lang="en-US" sz="1800" dirty="0"/>
              <a:t> </a:t>
            </a:r>
            <a:r>
              <a:rPr lang="en-US" sz="1800" dirty="0" err="1"/>
              <a:t>quy</a:t>
            </a:r>
            <a:r>
              <a:rPr lang="en-US" sz="1800" dirty="0"/>
              <a:t> </a:t>
            </a:r>
            <a:r>
              <a:rPr lang="en-US" sz="1800" dirty="0" err="1"/>
              <a:t>chuẩn</a:t>
            </a:r>
            <a:r>
              <a:rPr lang="en-US" sz="1800" dirty="0"/>
              <a:t> </a:t>
            </a:r>
            <a:r>
              <a:rPr lang="en-US" sz="1800" dirty="0" err="1"/>
              <a:t>kỹ</a:t>
            </a:r>
            <a:r>
              <a:rPr lang="en-US" sz="1800" dirty="0"/>
              <a:t> </a:t>
            </a:r>
            <a:r>
              <a:rPr lang="en-US" sz="1800" dirty="0" err="1"/>
              <a:t>thuật</a:t>
            </a:r>
            <a:r>
              <a:rPr lang="en-US" sz="1800" dirty="0"/>
              <a:t> </a:t>
            </a:r>
            <a:r>
              <a:rPr lang="en-US" sz="1800" dirty="0" err="1"/>
              <a:t>địa</a:t>
            </a:r>
            <a:r>
              <a:rPr lang="en-US" sz="1800" dirty="0"/>
              <a:t> </a:t>
            </a:r>
            <a:r>
              <a:rPr lang="en-US" sz="1800" dirty="0" err="1"/>
              <a:t>phương</a:t>
            </a:r>
            <a:r>
              <a:rPr lang="en-US" sz="1800" dirty="0"/>
              <a:t> </a:t>
            </a:r>
            <a:r>
              <a:rPr lang="en-US" sz="1800" dirty="0" err="1"/>
              <a:t>liên</a:t>
            </a:r>
            <a:r>
              <a:rPr lang="en-US" sz="1800" dirty="0"/>
              <a:t> </a:t>
            </a:r>
            <a:r>
              <a:rPr lang="en-US" sz="1800" dirty="0" err="1"/>
              <a:t>quan</a:t>
            </a:r>
            <a:r>
              <a:rPr lang="en-US" sz="1800" dirty="0"/>
              <a:t> </a:t>
            </a:r>
            <a:r>
              <a:rPr lang="en-US" sz="1800" dirty="0" err="1"/>
              <a:t>đến</a:t>
            </a:r>
            <a:r>
              <a:rPr lang="en-US" sz="1800" dirty="0"/>
              <a:t> </a:t>
            </a:r>
            <a:r>
              <a:rPr lang="en-US" sz="1800" dirty="0" err="1"/>
              <a:t>các</a:t>
            </a:r>
            <a:r>
              <a:rPr lang="en-US" sz="1800" dirty="0"/>
              <a:t> </a:t>
            </a:r>
            <a:r>
              <a:rPr lang="en-US" sz="1800" dirty="0" err="1"/>
              <a:t>lĩnh</a:t>
            </a:r>
            <a:r>
              <a:rPr lang="en-US" sz="1800" dirty="0"/>
              <a:t> </a:t>
            </a:r>
            <a:r>
              <a:rPr lang="en-US" sz="1800" dirty="0" err="1"/>
              <a:t>vực</a:t>
            </a:r>
            <a:r>
              <a:rPr lang="en-US" sz="1800" dirty="0"/>
              <a:t> </a:t>
            </a:r>
            <a:r>
              <a:rPr lang="en-US" sz="1800" dirty="0" err="1"/>
              <a:t>được</a:t>
            </a:r>
            <a:r>
              <a:rPr lang="en-US" sz="1800" dirty="0"/>
              <a:t> </a:t>
            </a:r>
            <a:r>
              <a:rPr lang="en-US" sz="1800" dirty="0" err="1"/>
              <a:t>phân</a:t>
            </a:r>
            <a:r>
              <a:rPr lang="en-US" sz="1800" dirty="0"/>
              <a:t> </a:t>
            </a:r>
            <a:r>
              <a:rPr lang="en-US" sz="1800" dirty="0" err="1"/>
              <a:t>công</a:t>
            </a:r>
            <a:r>
              <a:rPr lang="en-US" sz="1800" dirty="0"/>
              <a:t> </a:t>
            </a:r>
            <a:r>
              <a:rPr lang="en-US" sz="1800" dirty="0" err="1"/>
              <a:t>quản</a:t>
            </a:r>
            <a:r>
              <a:rPr lang="en-US" sz="1800" dirty="0"/>
              <a:t> </a:t>
            </a:r>
            <a:r>
              <a:rPr lang="en-US" sz="1800" dirty="0" err="1"/>
              <a:t>lý</a:t>
            </a:r>
            <a:r>
              <a:rPr lang="en-US" sz="1800" dirty="0"/>
              <a:t>; </a:t>
            </a:r>
            <a:r>
              <a:rPr lang="en-US" sz="1800" dirty="0" err="1"/>
              <a:t>công</a:t>
            </a:r>
            <a:r>
              <a:rPr lang="en-US" sz="1800" dirty="0"/>
              <a:t> </a:t>
            </a:r>
            <a:r>
              <a:rPr lang="en-US" sz="1800" dirty="0" err="1"/>
              <a:t>bố</a:t>
            </a:r>
            <a:r>
              <a:rPr lang="en-US" sz="1800" dirty="0"/>
              <a:t> </a:t>
            </a:r>
            <a:r>
              <a:rPr lang="en-US" sz="1800" dirty="0" err="1"/>
              <a:t>công</a:t>
            </a:r>
            <a:r>
              <a:rPr lang="en-US" sz="1800" dirty="0"/>
              <a:t> </a:t>
            </a:r>
            <a:r>
              <a:rPr lang="en-US" sz="1800" dirty="0" err="1"/>
              <a:t>khai</a:t>
            </a:r>
            <a:r>
              <a:rPr lang="en-US" sz="1800" dirty="0"/>
              <a:t> </a:t>
            </a:r>
            <a:r>
              <a:rPr lang="en-US" sz="1800" dirty="0" err="1"/>
              <a:t>trên</a:t>
            </a:r>
            <a:r>
              <a:rPr lang="en-US" sz="1800" dirty="0"/>
              <a:t> </a:t>
            </a:r>
            <a:r>
              <a:rPr lang="en-US" sz="1800" dirty="0" err="1"/>
              <a:t>trang</a:t>
            </a:r>
            <a:r>
              <a:rPr lang="en-US" sz="1800" dirty="0"/>
              <a:t> </a:t>
            </a:r>
            <a:r>
              <a:rPr lang="en-US" sz="1800" dirty="0" err="1"/>
              <a:t>thông</a:t>
            </a:r>
            <a:r>
              <a:rPr lang="en-US" sz="1800" dirty="0"/>
              <a:t> tin </a:t>
            </a:r>
            <a:r>
              <a:rPr lang="en-US" sz="1800" dirty="0" err="1"/>
              <a:t>điện</a:t>
            </a:r>
            <a:r>
              <a:rPr lang="en-US" sz="1800" dirty="0"/>
              <a:t> </a:t>
            </a:r>
            <a:r>
              <a:rPr lang="en-US" sz="1800" dirty="0" err="1"/>
              <a:t>tử</a:t>
            </a:r>
            <a:r>
              <a:rPr lang="en-US" sz="1800" dirty="0"/>
              <a:t> </a:t>
            </a:r>
            <a:r>
              <a:rPr lang="en-US" sz="1800" dirty="0" err="1"/>
              <a:t>của</a:t>
            </a:r>
            <a:r>
              <a:rPr lang="en-US" sz="1800" dirty="0"/>
              <a:t> </a:t>
            </a:r>
            <a:r>
              <a:rPr lang="en-US" sz="1800" dirty="0" err="1"/>
              <a:t>Sở</a:t>
            </a:r>
            <a:r>
              <a:rPr lang="en-US" sz="1800" dirty="0"/>
              <a:t> </a:t>
            </a:r>
            <a:r>
              <a:rPr lang="en-US" sz="1800" dirty="0" err="1"/>
              <a:t>Khoa</a:t>
            </a:r>
            <a:r>
              <a:rPr lang="en-US" sz="1800" dirty="0"/>
              <a:t> </a:t>
            </a:r>
            <a:r>
              <a:rPr lang="en-US" sz="1800" dirty="0" err="1"/>
              <a:t>học</a:t>
            </a:r>
            <a:r>
              <a:rPr lang="en-US" sz="1800" dirty="0"/>
              <a:t> </a:t>
            </a:r>
            <a:r>
              <a:rPr lang="en-US" sz="1800" dirty="0" err="1"/>
              <a:t>và</a:t>
            </a:r>
            <a:r>
              <a:rPr lang="en-US" sz="1800" dirty="0"/>
              <a:t> </a:t>
            </a:r>
            <a:r>
              <a:rPr lang="en-US" sz="1800" dirty="0" err="1"/>
              <a:t>Công</a:t>
            </a:r>
            <a:r>
              <a:rPr lang="en-US" sz="1800" dirty="0"/>
              <a:t> </a:t>
            </a:r>
            <a:r>
              <a:rPr lang="en-US" sz="1800" dirty="0" err="1"/>
              <a:t>nghệ</a:t>
            </a:r>
            <a:r>
              <a:rPr lang="en-US" sz="1800" dirty="0"/>
              <a:t> </a:t>
            </a:r>
            <a:r>
              <a:rPr lang="en-US" sz="1800" dirty="0" err="1"/>
              <a:t>hoặc</a:t>
            </a:r>
            <a:r>
              <a:rPr lang="en-US" sz="1800" dirty="0"/>
              <a:t> Chi </a:t>
            </a:r>
            <a:r>
              <a:rPr lang="en-US" sz="1800" dirty="0" err="1"/>
              <a:t>cục</a:t>
            </a:r>
            <a:r>
              <a:rPr lang="en-US" sz="1800" dirty="0"/>
              <a:t> </a:t>
            </a:r>
            <a:r>
              <a:rPr lang="en-US" sz="1800" dirty="0" err="1"/>
              <a:t>Tiêu</a:t>
            </a:r>
            <a:r>
              <a:rPr lang="en-US" sz="1800" dirty="0"/>
              <a:t> </a:t>
            </a:r>
            <a:r>
              <a:rPr lang="en-US" sz="1800" dirty="0" err="1"/>
              <a:t>chuẩn</a:t>
            </a:r>
            <a:r>
              <a:rPr lang="en-US" sz="1800" dirty="0"/>
              <a:t> </a:t>
            </a:r>
            <a:r>
              <a:rPr lang="en-US" sz="1800" dirty="0" err="1"/>
              <a:t>Đo</a:t>
            </a:r>
            <a:r>
              <a:rPr lang="en-US" sz="1800" dirty="0"/>
              <a:t> </a:t>
            </a:r>
            <a:r>
              <a:rPr lang="en-US" sz="1800" dirty="0" err="1"/>
              <a:t>lường</a:t>
            </a:r>
            <a:r>
              <a:rPr lang="en-US" sz="1800" dirty="0"/>
              <a:t> </a:t>
            </a:r>
            <a:r>
              <a:rPr lang="en-US" sz="1800" dirty="0" err="1"/>
              <a:t>Chất</a:t>
            </a:r>
            <a:r>
              <a:rPr lang="en-US" sz="1800" dirty="0"/>
              <a:t> </a:t>
            </a:r>
            <a:r>
              <a:rPr lang="en-US" sz="1800" dirty="0" err="1"/>
              <a:t>lượng</a:t>
            </a:r>
            <a:r>
              <a:rPr lang="en-US" sz="1800" dirty="0"/>
              <a:t> </a:t>
            </a:r>
            <a:r>
              <a:rPr lang="en-US" sz="1800" dirty="0" err="1" smtClean="0"/>
              <a:t>tình</a:t>
            </a:r>
            <a:r>
              <a:rPr lang="en-US" sz="1800" dirty="0" smtClean="0"/>
              <a:t> </a:t>
            </a:r>
            <a:r>
              <a:rPr lang="en-US" sz="1800" dirty="0" err="1"/>
              <a:t>hình</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quy</a:t>
            </a:r>
            <a:r>
              <a:rPr lang="en-US" sz="1800" dirty="0"/>
              <a:t> </a:t>
            </a:r>
            <a:r>
              <a:rPr lang="en-US" sz="1800" dirty="0" err="1"/>
              <a:t>với</a:t>
            </a:r>
            <a:r>
              <a:rPr lang="en-US" sz="1800" dirty="0"/>
              <a:t> </a:t>
            </a:r>
            <a:r>
              <a:rPr lang="en-US" sz="1800" dirty="0" err="1"/>
              <a:t>các</a:t>
            </a:r>
            <a:r>
              <a:rPr lang="en-US" sz="1800" dirty="0"/>
              <a:t> </a:t>
            </a:r>
            <a:r>
              <a:rPr lang="en-US" sz="1800" dirty="0" err="1"/>
              <a:t>nội</a:t>
            </a:r>
            <a:r>
              <a:rPr lang="en-US" sz="1800" dirty="0"/>
              <a:t> dung </a:t>
            </a:r>
            <a:r>
              <a:rPr lang="en-US" sz="1800" dirty="0" err="1" smtClean="0"/>
              <a:t>sau</a:t>
            </a:r>
            <a:r>
              <a:rPr lang="en-US" sz="1800" dirty="0" smtClean="0"/>
              <a:t>: </a:t>
            </a:r>
            <a:r>
              <a:rPr lang="en-US" sz="1800" dirty="0" err="1" smtClean="0"/>
              <a:t>Tên</a:t>
            </a:r>
            <a:r>
              <a:rPr lang="en-US" sz="1800" dirty="0" smtClean="0"/>
              <a:t> </a:t>
            </a:r>
            <a:r>
              <a:rPr lang="en-US" sz="1800" dirty="0" err="1"/>
              <a:t>tổ</a:t>
            </a:r>
            <a:r>
              <a:rPr lang="en-US" sz="1800" dirty="0"/>
              <a:t> </a:t>
            </a:r>
            <a:r>
              <a:rPr lang="en-US" sz="1800" dirty="0" err="1"/>
              <a:t>chức</a:t>
            </a:r>
            <a:r>
              <a:rPr lang="en-US" sz="1800" dirty="0"/>
              <a:t>, </a:t>
            </a:r>
            <a:r>
              <a:rPr lang="en-US" sz="1800" dirty="0" err="1"/>
              <a:t>cá</a:t>
            </a:r>
            <a:r>
              <a:rPr lang="en-US" sz="1800" dirty="0"/>
              <a:t> </a:t>
            </a:r>
            <a:r>
              <a:rPr lang="en-US" sz="1800" dirty="0" err="1"/>
              <a:t>nhân</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quy</a:t>
            </a:r>
            <a:r>
              <a:rPr lang="en-US" sz="1800" dirty="0" smtClean="0"/>
              <a:t>; </a:t>
            </a:r>
            <a:r>
              <a:rPr lang="en-US" sz="1800" dirty="0" err="1" smtClean="0"/>
              <a:t>Sản</a:t>
            </a:r>
            <a:r>
              <a:rPr lang="en-US" sz="1800" dirty="0" smtClean="0"/>
              <a:t> </a:t>
            </a:r>
            <a:r>
              <a:rPr lang="en-US" sz="1800" dirty="0" err="1"/>
              <a:t>phẩm</a:t>
            </a:r>
            <a:r>
              <a:rPr lang="en-US" sz="1800" dirty="0"/>
              <a:t>, </a:t>
            </a:r>
            <a:r>
              <a:rPr lang="en-US" sz="1800" dirty="0" err="1"/>
              <a:t>hàng</a:t>
            </a:r>
            <a:r>
              <a:rPr lang="en-US" sz="1800" dirty="0"/>
              <a:t> </a:t>
            </a:r>
            <a:r>
              <a:rPr lang="en-US" sz="1800" dirty="0" err="1"/>
              <a:t>hóa</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quy</a:t>
            </a:r>
            <a:r>
              <a:rPr lang="en-US" sz="1800" dirty="0" smtClean="0"/>
              <a:t>; </a:t>
            </a:r>
            <a:r>
              <a:rPr lang="en-US" sz="1800" dirty="0" err="1" smtClean="0"/>
              <a:t>Số</a:t>
            </a:r>
            <a:r>
              <a:rPr lang="en-US" sz="1800" dirty="0" smtClean="0"/>
              <a:t> </a:t>
            </a:r>
            <a:r>
              <a:rPr lang="en-US" sz="1800" dirty="0" err="1"/>
              <a:t>hiệu</a:t>
            </a:r>
            <a:r>
              <a:rPr lang="en-US" sz="1800" dirty="0"/>
              <a:t> </a:t>
            </a:r>
            <a:r>
              <a:rPr lang="en-US" sz="1800" dirty="0" err="1"/>
              <a:t>quy</a:t>
            </a:r>
            <a:r>
              <a:rPr lang="en-US" sz="1800" dirty="0"/>
              <a:t> </a:t>
            </a:r>
            <a:r>
              <a:rPr lang="en-US" sz="1800" dirty="0" err="1"/>
              <a:t>chuẩn</a:t>
            </a:r>
            <a:r>
              <a:rPr lang="en-US" sz="1800" dirty="0"/>
              <a:t> </a:t>
            </a:r>
            <a:r>
              <a:rPr lang="en-US" sz="1800" dirty="0" err="1"/>
              <a:t>kỹ</a:t>
            </a:r>
            <a:r>
              <a:rPr lang="en-US" sz="1800" dirty="0"/>
              <a:t> </a:t>
            </a:r>
            <a:r>
              <a:rPr lang="en-US" sz="1800" dirty="0" err="1"/>
              <a:t>thuật</a:t>
            </a:r>
            <a:r>
              <a:rPr lang="en-US" sz="1800" dirty="0" smtClean="0"/>
              <a:t>; </a:t>
            </a:r>
            <a:r>
              <a:rPr lang="en-US" sz="1800" dirty="0" err="1" smtClean="0"/>
              <a:t>Loại</a:t>
            </a:r>
            <a:r>
              <a:rPr lang="en-US" sz="1800" dirty="0" smtClean="0"/>
              <a:t> </a:t>
            </a:r>
            <a:r>
              <a:rPr lang="en-US" sz="1800" dirty="0" err="1"/>
              <a:t>hình</a:t>
            </a:r>
            <a:r>
              <a:rPr lang="en-US" sz="1800" dirty="0"/>
              <a:t> </a:t>
            </a:r>
            <a:r>
              <a:rPr lang="en-US" sz="1800" dirty="0" err="1"/>
              <a:t>đánh</a:t>
            </a:r>
            <a:r>
              <a:rPr lang="en-US" sz="1800" dirty="0"/>
              <a:t> </a:t>
            </a:r>
            <a:r>
              <a:rPr lang="en-US" sz="1800" dirty="0" err="1"/>
              <a:t>giá</a:t>
            </a:r>
            <a:r>
              <a:rPr lang="en-US" sz="1800" dirty="0"/>
              <a:t>: </a:t>
            </a:r>
            <a:r>
              <a:rPr lang="en-US" sz="1800" dirty="0" err="1"/>
              <a:t>Bên</a:t>
            </a:r>
            <a:r>
              <a:rPr lang="en-US" sz="1800" dirty="0"/>
              <a:t> </a:t>
            </a:r>
            <a:r>
              <a:rPr lang="en-US" sz="1800" dirty="0" err="1"/>
              <a:t>thứ</a:t>
            </a:r>
            <a:r>
              <a:rPr lang="en-US" sz="1800" dirty="0"/>
              <a:t> </a:t>
            </a:r>
            <a:r>
              <a:rPr lang="en-US" sz="1800" dirty="0" err="1"/>
              <a:t>nhất</a:t>
            </a:r>
            <a:r>
              <a:rPr lang="en-US" sz="1800" dirty="0"/>
              <a:t> (</a:t>
            </a:r>
            <a:r>
              <a:rPr lang="en-US" sz="1800" dirty="0" err="1"/>
              <a:t>tên</a:t>
            </a:r>
            <a:r>
              <a:rPr lang="en-US" sz="1800" dirty="0"/>
              <a:t> </a:t>
            </a:r>
            <a:r>
              <a:rPr lang="en-US" sz="1800" dirty="0" err="1"/>
              <a:t>tổ</a:t>
            </a:r>
            <a:r>
              <a:rPr lang="en-US" sz="1800" dirty="0"/>
              <a:t> </a:t>
            </a:r>
            <a:r>
              <a:rPr lang="en-US" sz="1800" dirty="0" err="1"/>
              <a:t>chức</a:t>
            </a:r>
            <a:r>
              <a:rPr lang="en-US" sz="1800" dirty="0"/>
              <a:t>, </a:t>
            </a:r>
            <a:r>
              <a:rPr lang="en-US" sz="1800" dirty="0" err="1"/>
              <a:t>cá</a:t>
            </a:r>
            <a:r>
              <a:rPr lang="en-US" sz="1800" dirty="0"/>
              <a:t> </a:t>
            </a:r>
            <a:r>
              <a:rPr lang="en-US" sz="1800" dirty="0" err="1"/>
              <a:t>nhân</a:t>
            </a:r>
            <a:r>
              <a:rPr lang="en-US" sz="1800" dirty="0"/>
              <a:t>) hay </a:t>
            </a:r>
            <a:r>
              <a:rPr lang="en-US" sz="1800" dirty="0" err="1"/>
              <a:t>bên</a:t>
            </a:r>
            <a:r>
              <a:rPr lang="en-US" sz="1800" dirty="0"/>
              <a:t> </a:t>
            </a:r>
            <a:r>
              <a:rPr lang="en-US" sz="1800" dirty="0" err="1"/>
              <a:t>thứ</a:t>
            </a:r>
            <a:r>
              <a:rPr lang="en-US" sz="1800" dirty="0"/>
              <a:t> </a:t>
            </a:r>
            <a:r>
              <a:rPr lang="en-US" sz="1800" dirty="0" err="1"/>
              <a:t>ba</a:t>
            </a:r>
            <a:r>
              <a:rPr lang="en-US" sz="1800" dirty="0"/>
              <a:t> (</a:t>
            </a:r>
            <a:r>
              <a:rPr lang="en-US" sz="1800" dirty="0" err="1"/>
              <a:t>tên</a:t>
            </a:r>
            <a:r>
              <a:rPr lang="en-US" sz="1800" dirty="0"/>
              <a:t> </a:t>
            </a:r>
            <a:r>
              <a:rPr lang="en-US" sz="1800" dirty="0" err="1"/>
              <a:t>tổ</a:t>
            </a:r>
            <a:r>
              <a:rPr lang="en-US" sz="1800" dirty="0"/>
              <a:t> </a:t>
            </a:r>
            <a:r>
              <a:rPr lang="en-US" sz="1800" dirty="0" err="1"/>
              <a:t>chức</a:t>
            </a:r>
            <a:r>
              <a:rPr lang="en-US" sz="1800" dirty="0"/>
              <a:t> </a:t>
            </a:r>
            <a:r>
              <a:rPr lang="en-US" sz="1800" dirty="0" err="1"/>
              <a:t>chứng</a:t>
            </a:r>
            <a:r>
              <a:rPr lang="en-US" sz="1800" dirty="0"/>
              <a:t> </a:t>
            </a:r>
            <a:r>
              <a:rPr lang="en-US" sz="1800" dirty="0" err="1"/>
              <a:t>nhận</a:t>
            </a:r>
            <a:r>
              <a:rPr lang="en-US" sz="1800" dirty="0"/>
              <a:t> </a:t>
            </a:r>
            <a:r>
              <a:rPr lang="en-US" sz="1800" dirty="0" err="1"/>
              <a:t>được</a:t>
            </a:r>
            <a:r>
              <a:rPr lang="en-US" sz="1800" dirty="0"/>
              <a:t> </a:t>
            </a:r>
            <a:r>
              <a:rPr lang="en-US" sz="1800" dirty="0" err="1"/>
              <a:t>chỉ</a:t>
            </a:r>
            <a:r>
              <a:rPr lang="en-US" sz="1800" dirty="0"/>
              <a:t> </a:t>
            </a:r>
            <a:r>
              <a:rPr lang="en-US" sz="1800" dirty="0" err="1"/>
              <a:t>định</a:t>
            </a:r>
            <a:r>
              <a:rPr lang="en-US" sz="1800" dirty="0"/>
              <a:t>).</a:t>
            </a:r>
          </a:p>
          <a:p>
            <a:pPr marL="45720" indent="0" algn="just">
              <a:buNone/>
            </a:pPr>
            <a:r>
              <a:rPr lang="en-US" sz="1800" dirty="0"/>
              <a:t>c) </a:t>
            </a:r>
            <a:r>
              <a:rPr lang="en-US" sz="1800" dirty="0" err="1"/>
              <a:t>Phối</a:t>
            </a:r>
            <a:r>
              <a:rPr lang="en-US" sz="1800" dirty="0"/>
              <a:t> </a:t>
            </a:r>
            <a:r>
              <a:rPr lang="en-US" sz="1800" dirty="0" err="1"/>
              <a:t>hợp</a:t>
            </a:r>
            <a:r>
              <a:rPr lang="en-US" sz="1800" dirty="0"/>
              <a:t> </a:t>
            </a:r>
            <a:r>
              <a:rPr lang="en-US" sz="1800" dirty="0" err="1"/>
              <a:t>với</a:t>
            </a:r>
            <a:r>
              <a:rPr lang="en-US" sz="1800" dirty="0"/>
              <a:t> </a:t>
            </a:r>
            <a:r>
              <a:rPr lang="en-US" sz="1800" dirty="0" err="1"/>
              <a:t>cơ</a:t>
            </a:r>
            <a:r>
              <a:rPr lang="en-US" sz="1800" dirty="0"/>
              <a:t> </a:t>
            </a:r>
            <a:r>
              <a:rPr lang="en-US" sz="1800" dirty="0" err="1"/>
              <a:t>quan</a:t>
            </a:r>
            <a:r>
              <a:rPr lang="en-US" sz="1800" dirty="0"/>
              <a:t> </a:t>
            </a:r>
            <a:r>
              <a:rPr lang="en-US" sz="1800" dirty="0" err="1"/>
              <a:t>chuyên</a:t>
            </a:r>
            <a:r>
              <a:rPr lang="en-US" sz="1800" dirty="0"/>
              <a:t> </a:t>
            </a:r>
            <a:r>
              <a:rPr lang="en-US" sz="1800" dirty="0" err="1"/>
              <a:t>ngành</a:t>
            </a:r>
            <a:r>
              <a:rPr lang="en-US" sz="1800" dirty="0"/>
              <a:t> </a:t>
            </a:r>
            <a:r>
              <a:rPr lang="en-US" sz="1800" dirty="0" err="1" smtClean="0"/>
              <a:t>trong</a:t>
            </a:r>
            <a:r>
              <a:rPr lang="en-US" sz="1800" dirty="0" smtClean="0"/>
              <a:t> </a:t>
            </a:r>
            <a:r>
              <a:rPr lang="en-US" sz="1800" dirty="0" err="1"/>
              <a:t>việc</a:t>
            </a:r>
            <a:r>
              <a:rPr lang="en-US" sz="1800" dirty="0"/>
              <a:t> </a:t>
            </a:r>
            <a:r>
              <a:rPr lang="en-US" sz="1800" dirty="0" err="1"/>
              <a:t>cung</a:t>
            </a:r>
            <a:r>
              <a:rPr lang="en-US" sz="1800" dirty="0"/>
              <a:t> </a:t>
            </a:r>
            <a:r>
              <a:rPr lang="en-US" sz="1800" dirty="0" err="1"/>
              <a:t>cấp</a:t>
            </a:r>
            <a:r>
              <a:rPr lang="en-US" sz="1800" dirty="0"/>
              <a:t> </a:t>
            </a:r>
            <a:r>
              <a:rPr lang="en-US" sz="1800" dirty="0" err="1"/>
              <a:t>các</a:t>
            </a:r>
            <a:r>
              <a:rPr lang="en-US" sz="1800" dirty="0"/>
              <a:t> </a:t>
            </a:r>
            <a:r>
              <a:rPr lang="en-US" sz="1800" dirty="0" err="1"/>
              <a:t>thông</a:t>
            </a:r>
            <a:r>
              <a:rPr lang="en-US" sz="1800" dirty="0"/>
              <a:t> tin </a:t>
            </a:r>
            <a:r>
              <a:rPr lang="en-US" sz="1800" dirty="0" err="1"/>
              <a:t>về</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chuẩn</a:t>
            </a:r>
            <a:r>
              <a:rPr lang="en-US" sz="1800" dirty="0"/>
              <a:t> </a:t>
            </a:r>
            <a:r>
              <a:rPr lang="en-US" sz="1800" dirty="0" err="1"/>
              <a:t>để</a:t>
            </a:r>
            <a:r>
              <a:rPr lang="en-US" sz="1800" dirty="0"/>
              <a:t> </a:t>
            </a:r>
            <a:r>
              <a:rPr lang="en-US" sz="1800" dirty="0" err="1"/>
              <a:t>thuận</a:t>
            </a:r>
            <a:r>
              <a:rPr lang="en-US" sz="1800" dirty="0"/>
              <a:t> </a:t>
            </a:r>
            <a:r>
              <a:rPr lang="en-US" sz="1800" dirty="0" err="1"/>
              <a:t>lợi</a:t>
            </a:r>
            <a:r>
              <a:rPr lang="en-US" sz="1800" dirty="0"/>
              <a:t> </a:t>
            </a:r>
            <a:r>
              <a:rPr lang="en-US" sz="1800" dirty="0" err="1"/>
              <a:t>cho</a:t>
            </a:r>
            <a:r>
              <a:rPr lang="en-US" sz="1800" dirty="0"/>
              <a:t> </a:t>
            </a:r>
            <a:r>
              <a:rPr lang="en-US" sz="1800" dirty="0" err="1"/>
              <a:t>việc</a:t>
            </a:r>
            <a:r>
              <a:rPr lang="en-US" sz="1800" dirty="0"/>
              <a:t> </a:t>
            </a:r>
            <a:r>
              <a:rPr lang="en-US" sz="1800" dirty="0" err="1"/>
              <a:t>kiểm</a:t>
            </a:r>
            <a:r>
              <a:rPr lang="en-US" sz="1800" dirty="0"/>
              <a:t> </a:t>
            </a:r>
            <a:r>
              <a:rPr lang="en-US" sz="1800" dirty="0" err="1"/>
              <a:t>tra</a:t>
            </a:r>
            <a:r>
              <a:rPr lang="en-US" sz="1800" dirty="0"/>
              <a:t> </a:t>
            </a:r>
            <a:r>
              <a:rPr lang="en-US" sz="1800" dirty="0" err="1"/>
              <a:t>chất</a:t>
            </a:r>
            <a:r>
              <a:rPr lang="en-US" sz="1800" dirty="0"/>
              <a:t> </a:t>
            </a:r>
            <a:r>
              <a:rPr lang="en-US" sz="1800" dirty="0" err="1"/>
              <a:t>lượng</a:t>
            </a:r>
            <a:r>
              <a:rPr lang="en-US" sz="1800" dirty="0"/>
              <a:t> </a:t>
            </a:r>
            <a:r>
              <a:rPr lang="en-US" sz="1800" dirty="0" err="1"/>
              <a:t>sản</a:t>
            </a:r>
            <a:r>
              <a:rPr lang="en-US" sz="1800" dirty="0"/>
              <a:t> </a:t>
            </a:r>
            <a:r>
              <a:rPr lang="en-US" sz="1800" dirty="0" err="1"/>
              <a:t>phẩm</a:t>
            </a:r>
            <a:r>
              <a:rPr lang="en-US" sz="1800" dirty="0"/>
              <a:t>, </a:t>
            </a:r>
            <a:r>
              <a:rPr lang="en-US" sz="1800" dirty="0" err="1"/>
              <a:t>hàng</a:t>
            </a:r>
            <a:r>
              <a:rPr lang="en-US" sz="1800" dirty="0"/>
              <a:t> </a:t>
            </a:r>
            <a:r>
              <a:rPr lang="en-US" sz="1800" dirty="0" err="1"/>
              <a:t>hóa</a:t>
            </a:r>
            <a:r>
              <a:rPr lang="en-US" sz="1800" dirty="0"/>
              <a:t>;</a:t>
            </a:r>
          </a:p>
          <a:p>
            <a:pPr marL="45720" indent="0" algn="just">
              <a:buNone/>
            </a:pPr>
            <a:r>
              <a:rPr lang="en-US" sz="1800" dirty="0"/>
              <a:t>d) </a:t>
            </a:r>
            <a:r>
              <a:rPr lang="en-US" sz="1800" dirty="0" err="1"/>
              <a:t>Định</a:t>
            </a:r>
            <a:r>
              <a:rPr lang="en-US" sz="1800" dirty="0"/>
              <a:t> </a:t>
            </a:r>
            <a:r>
              <a:rPr lang="en-US" sz="1800" dirty="0" err="1"/>
              <a:t>kỳ</a:t>
            </a:r>
            <a:r>
              <a:rPr lang="en-US" sz="1800" dirty="0"/>
              <a:t> </a:t>
            </a:r>
            <a:r>
              <a:rPr lang="en-US" sz="1800" dirty="0" err="1"/>
              <a:t>hằng</a:t>
            </a:r>
            <a:r>
              <a:rPr lang="en-US" sz="1800" dirty="0"/>
              <a:t> </a:t>
            </a:r>
            <a:r>
              <a:rPr lang="en-US" sz="1800" dirty="0" err="1"/>
              <a:t>năm</a:t>
            </a:r>
            <a:r>
              <a:rPr lang="en-US" sz="1800" dirty="0"/>
              <a:t>, </a:t>
            </a:r>
            <a:r>
              <a:rPr lang="en-US" sz="1800" dirty="0" err="1"/>
              <a:t>đột</a:t>
            </a:r>
            <a:r>
              <a:rPr lang="en-US" sz="1800" dirty="0"/>
              <a:t> </a:t>
            </a:r>
            <a:r>
              <a:rPr lang="en-US" sz="1800" dirty="0" err="1"/>
              <a:t>xuất</a:t>
            </a:r>
            <a:r>
              <a:rPr lang="en-US" sz="1800" dirty="0"/>
              <a:t> </a:t>
            </a:r>
            <a:r>
              <a:rPr lang="en-US" sz="1800" dirty="0" err="1"/>
              <a:t>khi</a:t>
            </a:r>
            <a:r>
              <a:rPr lang="en-US" sz="1800" dirty="0"/>
              <a:t> </a:t>
            </a:r>
            <a:r>
              <a:rPr lang="en-US" sz="1800" dirty="0" err="1"/>
              <a:t>có</a:t>
            </a:r>
            <a:r>
              <a:rPr lang="en-US" sz="1800" dirty="0"/>
              <a:t> </a:t>
            </a:r>
            <a:r>
              <a:rPr lang="en-US" sz="1800" dirty="0" err="1"/>
              <a:t>yêu</a:t>
            </a:r>
            <a:r>
              <a:rPr lang="en-US" sz="1800" dirty="0"/>
              <a:t> </a:t>
            </a:r>
            <a:r>
              <a:rPr lang="en-US" sz="1800" dirty="0" err="1"/>
              <a:t>cầu</a:t>
            </a:r>
            <a:r>
              <a:rPr lang="en-US" sz="1800" dirty="0"/>
              <a:t>, </a:t>
            </a:r>
            <a:r>
              <a:rPr lang="en-US" sz="1800" dirty="0" err="1"/>
              <a:t>tổng</a:t>
            </a:r>
            <a:r>
              <a:rPr lang="en-US" sz="1800" dirty="0"/>
              <a:t> </a:t>
            </a:r>
            <a:r>
              <a:rPr lang="en-US" sz="1800" dirty="0" err="1"/>
              <a:t>hợp</a:t>
            </a:r>
            <a:r>
              <a:rPr lang="en-US" sz="1800" dirty="0"/>
              <a:t>, </a:t>
            </a:r>
            <a:r>
              <a:rPr lang="en-US" sz="1800" dirty="0" err="1"/>
              <a:t>báo</a:t>
            </a:r>
            <a:r>
              <a:rPr lang="en-US" sz="1800" dirty="0"/>
              <a:t> </a:t>
            </a:r>
            <a:r>
              <a:rPr lang="en-US" sz="1800" dirty="0" err="1"/>
              <a:t>cáo</a:t>
            </a:r>
            <a:r>
              <a:rPr lang="en-US" sz="1800" dirty="0"/>
              <a:t> </a:t>
            </a:r>
            <a:r>
              <a:rPr lang="en-US" sz="1800" dirty="0" err="1"/>
              <a:t>Tổng</a:t>
            </a:r>
            <a:r>
              <a:rPr lang="en-US" sz="1800" dirty="0"/>
              <a:t> </a:t>
            </a:r>
            <a:r>
              <a:rPr lang="en-US" sz="1800" dirty="0" err="1"/>
              <a:t>cục</a:t>
            </a:r>
            <a:r>
              <a:rPr lang="en-US" sz="1800" dirty="0"/>
              <a:t> </a:t>
            </a:r>
            <a:r>
              <a:rPr lang="en-US" sz="1800" dirty="0" err="1"/>
              <a:t>Tiêu</a:t>
            </a:r>
            <a:r>
              <a:rPr lang="en-US" sz="1800" dirty="0"/>
              <a:t> </a:t>
            </a:r>
            <a:r>
              <a:rPr lang="en-US" sz="1800" dirty="0" err="1"/>
              <a:t>chuẩn</a:t>
            </a:r>
            <a:r>
              <a:rPr lang="en-US" sz="1800" dirty="0"/>
              <a:t> </a:t>
            </a:r>
            <a:r>
              <a:rPr lang="en-US" sz="1800" dirty="0" err="1"/>
              <a:t>Đo</a:t>
            </a:r>
            <a:r>
              <a:rPr lang="en-US" sz="1800" dirty="0"/>
              <a:t> </a:t>
            </a:r>
            <a:r>
              <a:rPr lang="en-US" sz="1800" dirty="0" err="1"/>
              <a:t>lường</a:t>
            </a:r>
            <a:r>
              <a:rPr lang="en-US" sz="1800" dirty="0"/>
              <a:t> </a:t>
            </a:r>
            <a:r>
              <a:rPr lang="en-US" sz="1800" dirty="0" err="1"/>
              <a:t>Chất</a:t>
            </a:r>
            <a:r>
              <a:rPr lang="en-US" sz="1800" dirty="0"/>
              <a:t> </a:t>
            </a:r>
            <a:r>
              <a:rPr lang="en-US" sz="1800" dirty="0" err="1"/>
              <a:t>lượng</a:t>
            </a:r>
            <a:r>
              <a:rPr lang="en-US" sz="1800" dirty="0"/>
              <a:t> </a:t>
            </a:r>
            <a:r>
              <a:rPr lang="en-US" sz="1800" dirty="0" err="1"/>
              <a:t>tình</a:t>
            </a:r>
            <a:r>
              <a:rPr lang="en-US" sz="1800" dirty="0"/>
              <a:t> </a:t>
            </a:r>
            <a:r>
              <a:rPr lang="en-US" sz="1800" dirty="0" err="1"/>
              <a:t>hình</a:t>
            </a:r>
            <a:r>
              <a:rPr lang="en-US" sz="1800" dirty="0"/>
              <a:t> </a:t>
            </a:r>
            <a:r>
              <a:rPr lang="en-US" sz="1800" dirty="0" err="1"/>
              <a:t>tiếp</a:t>
            </a:r>
            <a:r>
              <a:rPr lang="en-US" sz="1800" dirty="0"/>
              <a:t> </a:t>
            </a:r>
            <a:r>
              <a:rPr lang="en-US" sz="1800" dirty="0" err="1"/>
              <a:t>nhận</a:t>
            </a:r>
            <a:r>
              <a:rPr lang="en-US" sz="1800" dirty="0"/>
              <a:t> </a:t>
            </a:r>
            <a:r>
              <a:rPr lang="en-US" sz="1800" dirty="0" err="1"/>
              <a:t>hồ</a:t>
            </a:r>
            <a:r>
              <a:rPr lang="en-US" sz="1800" dirty="0"/>
              <a:t> </a:t>
            </a:r>
            <a:r>
              <a:rPr lang="en-US" sz="1800" dirty="0" err="1"/>
              <a:t>sơ</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a:t>chuẩn</a:t>
            </a:r>
            <a:r>
              <a:rPr lang="en-US" sz="1800" dirty="0"/>
              <a:t>, </a:t>
            </a:r>
            <a:r>
              <a:rPr lang="en-US" sz="1800" dirty="0" err="1"/>
              <a:t>công</a:t>
            </a:r>
            <a:r>
              <a:rPr lang="en-US" sz="1800" dirty="0"/>
              <a:t> </a:t>
            </a:r>
            <a:r>
              <a:rPr lang="en-US" sz="1800" dirty="0" err="1"/>
              <a:t>bố</a:t>
            </a:r>
            <a:r>
              <a:rPr lang="en-US" sz="1800" dirty="0"/>
              <a:t> </a:t>
            </a:r>
            <a:r>
              <a:rPr lang="en-US" sz="1800" dirty="0" err="1"/>
              <a:t>hợp</a:t>
            </a:r>
            <a:r>
              <a:rPr lang="en-US" sz="1800" dirty="0"/>
              <a:t> </a:t>
            </a:r>
            <a:r>
              <a:rPr lang="en-US" sz="1800" dirty="0" err="1" smtClean="0"/>
              <a:t>quy</a:t>
            </a:r>
            <a:endParaRPr lang="en-US" sz="1800" dirty="0"/>
          </a:p>
        </p:txBody>
      </p:sp>
      <p:sp>
        <p:nvSpPr>
          <p:cNvPr id="5" name="Rectangle 4"/>
          <p:cNvSpPr txBox="1">
            <a:spLocks noChangeArrowheads="1"/>
          </p:cNvSpPr>
          <p:nvPr/>
        </p:nvSpPr>
        <p:spPr>
          <a:xfrm>
            <a:off x="838200" y="0"/>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17: Trách nhiệm của cơ quan quản lý</a:t>
            </a:r>
            <a:endParaRPr lang="en-US" sz="2800">
              <a:solidFill>
                <a:srgbClr val="C00000"/>
              </a:solidFill>
            </a:endParaRPr>
          </a:p>
        </p:txBody>
      </p:sp>
    </p:spTree>
    <p:extLst>
      <p:ext uri="{BB962C8B-B14F-4D97-AF65-F5344CB8AC3E}">
        <p14:creationId xmlns:p14="http://schemas.microsoft.com/office/powerpoint/2010/main" val="1178448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26</a:t>
            </a:fld>
            <a:endParaRPr lang="en-US" altLang="en-US"/>
          </a:p>
        </p:txBody>
      </p:sp>
      <p:sp>
        <p:nvSpPr>
          <p:cNvPr id="4" name="Rectangle 4"/>
          <p:cNvSpPr txBox="1">
            <a:spLocks noChangeArrowheads="1"/>
          </p:cNvSpPr>
          <p:nvPr/>
        </p:nvSpPr>
        <p:spPr>
          <a:xfrm>
            <a:off x="685800" y="332014"/>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18: Thanh tra, kiểm tra</a:t>
            </a:r>
            <a:endParaRPr lang="en-US" sz="2800">
              <a:solidFill>
                <a:srgbClr val="C00000"/>
              </a:solidFill>
            </a:endParaRPr>
          </a:p>
        </p:txBody>
      </p:sp>
      <p:sp>
        <p:nvSpPr>
          <p:cNvPr id="3" name="Rectangle 2"/>
          <p:cNvSpPr/>
          <p:nvPr/>
        </p:nvSpPr>
        <p:spPr>
          <a:xfrm>
            <a:off x="838200" y="1143000"/>
            <a:ext cx="7696200" cy="4253472"/>
          </a:xfrm>
          <a:prstGeom prst="rect">
            <a:avLst/>
          </a:prstGeom>
        </p:spPr>
        <p:txBody>
          <a:bodyPr wrap="square">
            <a:spAutoFit/>
          </a:bodyPr>
          <a:lstStyle/>
          <a:p>
            <a:pPr algn="just">
              <a:buNone/>
            </a:pPr>
            <a:r>
              <a:rPr lang="en-US" smtClean="0"/>
              <a:t>1. Cơ </a:t>
            </a:r>
            <a:r>
              <a:rPr lang="en-US"/>
              <a:t>quan quản lý nhà nước có thẩm quyền thực hiện việc kiểm tra, thanh tra và xử lý vi phạm pháp luật trong hoạt động công bố hợp chuẩn, công bố hợp quy theo quy định tại Thông tư này và các quy định hiện hành khác có liên quan</a:t>
            </a:r>
            <a:r>
              <a:rPr lang="en-US" smtClean="0"/>
              <a:t>.</a:t>
            </a:r>
          </a:p>
          <a:p>
            <a:pPr algn="just">
              <a:buNone/>
            </a:pPr>
            <a:endParaRPr lang="en-US"/>
          </a:p>
          <a:p>
            <a:pPr algn="just">
              <a:buNone/>
            </a:pPr>
            <a:r>
              <a:rPr lang="en-US"/>
              <a:t>2. Tổ chức, cá nhân vi phạm các quy định về công bố hợp chuẩn, công bố hợp quy, tùy theo tính chất, mức độ vi phạm sẽ bị xử lý theo quy định của pháp luật hiện hành có liên quan.</a:t>
            </a:r>
          </a:p>
        </p:txBody>
      </p:sp>
    </p:spTree>
    <p:extLst>
      <p:ext uri="{BB962C8B-B14F-4D97-AF65-F5344CB8AC3E}">
        <p14:creationId xmlns:p14="http://schemas.microsoft.com/office/powerpoint/2010/main" val="7336201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27</a:t>
            </a:fld>
            <a:endParaRPr lang="en-US" altLang="en-US"/>
          </a:p>
        </p:txBody>
      </p:sp>
      <p:sp>
        <p:nvSpPr>
          <p:cNvPr id="9221" name="Rectangle 5"/>
          <p:cNvSpPr>
            <a:spLocks noGrp="1" noChangeArrowheads="1"/>
          </p:cNvSpPr>
          <p:nvPr>
            <p:ph sz="quarter" idx="13"/>
          </p:nvPr>
        </p:nvSpPr>
        <p:spPr>
          <a:xfrm>
            <a:off x="533400" y="1600200"/>
            <a:ext cx="7772400" cy="3276600"/>
          </a:xfrm>
        </p:spPr>
        <p:txBody>
          <a:bodyPr>
            <a:normAutofit/>
          </a:bodyPr>
          <a:lstStyle/>
          <a:p>
            <a:pPr marL="344487" lvl="1" indent="0" algn="just">
              <a:buNone/>
            </a:pPr>
            <a:r>
              <a:rPr lang="en-US" sz="2800"/>
              <a:t>Thông tư này có </a:t>
            </a:r>
            <a:r>
              <a:rPr lang="en-US" sz="2800">
                <a:solidFill>
                  <a:srgbClr val="0070C0"/>
                </a:solidFill>
              </a:rPr>
              <a:t>hiệu lực thi hành</a:t>
            </a:r>
            <a:r>
              <a:rPr lang="en-US" sz="2800"/>
              <a:t> kể từ ngày </a:t>
            </a:r>
            <a:r>
              <a:rPr lang="en-US" sz="2800">
                <a:solidFill>
                  <a:srgbClr val="0070C0"/>
                </a:solidFill>
              </a:rPr>
              <a:t>27 tháng 01 năm 2013</a:t>
            </a:r>
            <a:r>
              <a:rPr lang="en-US" sz="2800"/>
              <a:t> và thay thế Quyết định số 24/2007/QĐ-BKHCN ngày 28 tháng 9 năm 2007 của Bộ trưởng Bộ Khoa học và Công nghệ về việc ban hành quy định về chứng nhận hợp chuẩn, chứng nhận hợp quy và công bố hợp chuẩn, công bố hợp quy.</a:t>
            </a:r>
            <a:r>
              <a:rPr lang="en-US" sz="2800" smtClean="0"/>
              <a:t> </a:t>
            </a:r>
          </a:p>
          <a:p>
            <a:pPr marL="344487" lvl="1" indent="0">
              <a:buNone/>
            </a:pPr>
            <a:endParaRPr lang="en-US" sz="2800" smtClean="0"/>
          </a:p>
        </p:txBody>
      </p:sp>
      <p:sp>
        <p:nvSpPr>
          <p:cNvPr id="4" name="Rectangle 4"/>
          <p:cNvSpPr txBox="1">
            <a:spLocks noChangeArrowheads="1"/>
          </p:cNvSpPr>
          <p:nvPr/>
        </p:nvSpPr>
        <p:spPr>
          <a:xfrm>
            <a:off x="685800" y="332014"/>
            <a:ext cx="7696200" cy="6858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en-US" sz="2800" smtClean="0">
                <a:solidFill>
                  <a:srgbClr val="C00000"/>
                </a:solidFill>
              </a:rPr>
              <a:t>Điều 19: Điều khoản thi hành</a:t>
            </a:r>
            <a:endParaRPr lang="en-US" sz="2800">
              <a:solidFill>
                <a:srgbClr val="C00000"/>
              </a:solidFill>
            </a:endParaRPr>
          </a:p>
        </p:txBody>
      </p:sp>
    </p:spTree>
    <p:extLst>
      <p:ext uri="{BB962C8B-B14F-4D97-AF65-F5344CB8AC3E}">
        <p14:creationId xmlns:p14="http://schemas.microsoft.com/office/powerpoint/2010/main" val="1864140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28</a:t>
            </a:fld>
            <a:endParaRPr lang="en-US" altLang="en-US"/>
          </a:p>
        </p:txBody>
      </p:sp>
      <p:sp>
        <p:nvSpPr>
          <p:cNvPr id="10244" name="Rectangle 4"/>
          <p:cNvSpPr>
            <a:spLocks noGrp="1" noChangeArrowheads="1"/>
          </p:cNvSpPr>
          <p:nvPr>
            <p:ph type="title"/>
          </p:nvPr>
        </p:nvSpPr>
        <p:spPr>
          <a:xfrm>
            <a:off x="914400" y="1676400"/>
            <a:ext cx="7696200" cy="3276600"/>
          </a:xfrm>
        </p:spPr>
        <p:txBody>
          <a:bodyPr>
            <a:normAutofit fontScale="90000"/>
          </a:bodyPr>
          <a:lstStyle/>
          <a:p>
            <a:pPr marL="0" indent="0" algn="ctr">
              <a:buNone/>
            </a:pPr>
            <a:r>
              <a:rPr lang="en-US" sz="4400" smtClean="0"/>
              <a:t>Phụ lục III</a:t>
            </a:r>
            <a:br>
              <a:rPr lang="en-US" sz="4400" smtClean="0"/>
            </a:br>
            <a:r>
              <a:rPr lang="en-US" sz="4400" smtClean="0"/>
              <a:t/>
            </a:r>
            <a:br>
              <a:rPr lang="en-US" sz="4400" smtClean="0"/>
            </a:br>
            <a:r>
              <a:rPr lang="en-US" sz="4400">
                <a:solidFill>
                  <a:srgbClr val="00B050"/>
                </a:solidFill>
              </a:rPr>
              <a:t>CÁC BIỂU MẪU SỬ DỤNG TRONG </a:t>
            </a:r>
            <a:r>
              <a:rPr lang="en-US" sz="4400" smtClean="0">
                <a:solidFill>
                  <a:srgbClr val="00B050"/>
                </a:solidFill>
              </a:rPr>
              <a:t>VIỆC CÔNG BỐ HỢP CHUẨN, HỢP QUY</a:t>
            </a:r>
            <a:endParaRPr lang="en-US" sz="4400">
              <a:solidFill>
                <a:srgbClr val="00B050"/>
              </a:solidFill>
            </a:endParaRPr>
          </a:p>
        </p:txBody>
      </p:sp>
    </p:spTree>
    <p:extLst>
      <p:ext uri="{BB962C8B-B14F-4D97-AF65-F5344CB8AC3E}">
        <p14:creationId xmlns:p14="http://schemas.microsoft.com/office/powerpoint/2010/main" val="3838772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29</a:t>
            </a:fld>
            <a:endParaRPr lang="en-US" altLang="en-US"/>
          </a:p>
        </p:txBody>
      </p:sp>
      <p:sp>
        <p:nvSpPr>
          <p:cNvPr id="3" name="Rectangle 4"/>
          <p:cNvSpPr>
            <a:spLocks noGrp="1" noChangeArrowheads="1"/>
          </p:cNvSpPr>
          <p:nvPr>
            <p:ph type="title"/>
          </p:nvPr>
        </p:nvSpPr>
        <p:spPr>
          <a:xfrm>
            <a:off x="1371600" y="228599"/>
            <a:ext cx="6512511" cy="685801"/>
          </a:xfrm>
        </p:spPr>
        <p:txBody>
          <a:bodyPr/>
          <a:lstStyle/>
          <a:p>
            <a:pPr marL="0" indent="0" algn="ctr">
              <a:buNone/>
            </a:pPr>
            <a:r>
              <a:rPr lang="en-US" sz="2800">
                <a:solidFill>
                  <a:srgbClr val="C00000"/>
                </a:solidFill>
              </a:rPr>
              <a:t>CÁC BIỂU </a:t>
            </a:r>
            <a:r>
              <a:rPr lang="en-US" sz="2800" smtClean="0">
                <a:solidFill>
                  <a:srgbClr val="C00000"/>
                </a:solidFill>
              </a:rPr>
              <a:t>MẪU</a:t>
            </a:r>
            <a:endParaRPr lang="en-US" sz="2800">
              <a:solidFill>
                <a:srgbClr val="C00000"/>
              </a:solidFill>
            </a:endParaRPr>
          </a:p>
        </p:txBody>
      </p:sp>
      <p:sp>
        <p:nvSpPr>
          <p:cNvPr id="9221" name="Rectangle 5"/>
          <p:cNvSpPr>
            <a:spLocks noGrp="1" noChangeArrowheads="1"/>
          </p:cNvSpPr>
          <p:nvPr>
            <p:ph sz="quarter" idx="13"/>
          </p:nvPr>
        </p:nvSpPr>
        <p:spPr>
          <a:xfrm>
            <a:off x="762000" y="1219200"/>
            <a:ext cx="7772400" cy="4724400"/>
          </a:xfrm>
        </p:spPr>
        <p:txBody>
          <a:bodyPr/>
          <a:lstStyle/>
          <a:p>
            <a:pPr marL="344487" lvl="1" indent="0">
              <a:buNone/>
            </a:pPr>
            <a:r>
              <a:rPr lang="en-US" sz="2800" smtClean="0">
                <a:solidFill>
                  <a:srgbClr val="0000CC"/>
                </a:solidFill>
              </a:rPr>
              <a:t>1. Kế </a:t>
            </a:r>
            <a:r>
              <a:rPr lang="en-US" sz="2800">
                <a:solidFill>
                  <a:srgbClr val="0000CC"/>
                </a:solidFill>
              </a:rPr>
              <a:t>hoạch kiểm soát chất </a:t>
            </a:r>
            <a:r>
              <a:rPr lang="en-US" sz="2800" smtClean="0">
                <a:solidFill>
                  <a:srgbClr val="0000CC"/>
                </a:solidFill>
              </a:rPr>
              <a:t>lượng</a:t>
            </a:r>
          </a:p>
          <a:p>
            <a:pPr marL="344487" lvl="1" indent="0">
              <a:buNone/>
            </a:pPr>
            <a:r>
              <a:rPr lang="en-US" sz="2800" smtClean="0">
                <a:solidFill>
                  <a:srgbClr val="0000CC"/>
                </a:solidFill>
              </a:rPr>
              <a:t>2. </a:t>
            </a:r>
            <a:r>
              <a:rPr lang="en-US" sz="2800">
                <a:solidFill>
                  <a:srgbClr val="0000CC"/>
                </a:solidFill>
              </a:rPr>
              <a:t>Bản công bố hợp chuẩn/công bố hợp </a:t>
            </a:r>
            <a:r>
              <a:rPr lang="en-US" sz="2800" smtClean="0">
                <a:solidFill>
                  <a:srgbClr val="0000CC"/>
                </a:solidFill>
              </a:rPr>
              <a:t>quy</a:t>
            </a:r>
          </a:p>
          <a:p>
            <a:pPr marL="344487" lvl="1" indent="0">
              <a:buNone/>
            </a:pPr>
            <a:r>
              <a:rPr lang="en-US" sz="2800" smtClean="0">
                <a:solidFill>
                  <a:srgbClr val="0000CC"/>
                </a:solidFill>
              </a:rPr>
              <a:t>3. </a:t>
            </a:r>
            <a:r>
              <a:rPr lang="en-US" sz="2800">
                <a:solidFill>
                  <a:srgbClr val="0000CC"/>
                </a:solidFill>
              </a:rPr>
              <a:t>Thông báo tiếp nhận hồ sơ công bố hợp chuẩn/công bố hợp </a:t>
            </a:r>
            <a:r>
              <a:rPr lang="en-US" sz="2800" smtClean="0">
                <a:solidFill>
                  <a:srgbClr val="0000CC"/>
                </a:solidFill>
              </a:rPr>
              <a:t>quy</a:t>
            </a:r>
          </a:p>
          <a:p>
            <a:pPr marL="344487" lvl="1" indent="0">
              <a:buNone/>
            </a:pPr>
            <a:r>
              <a:rPr lang="en-US" sz="2800" smtClean="0">
                <a:solidFill>
                  <a:srgbClr val="0000CC"/>
                </a:solidFill>
              </a:rPr>
              <a:t>4. </a:t>
            </a:r>
            <a:r>
              <a:rPr lang="en-US" sz="2800">
                <a:solidFill>
                  <a:srgbClr val="0000CC"/>
                </a:solidFill>
              </a:rPr>
              <a:t>Báo cáo tình hình tiếp nhận hồ sơ công bố hợp chuẩn/công bố hợp </a:t>
            </a:r>
            <a:r>
              <a:rPr lang="en-US" sz="2800" smtClean="0">
                <a:solidFill>
                  <a:srgbClr val="0000CC"/>
                </a:solidFill>
              </a:rPr>
              <a:t>quy</a:t>
            </a:r>
          </a:p>
          <a:p>
            <a:pPr marL="344487" lvl="1" indent="0">
              <a:buNone/>
            </a:pPr>
            <a:r>
              <a:rPr lang="en-US" sz="2800" smtClean="0">
                <a:solidFill>
                  <a:srgbClr val="0000CC"/>
                </a:solidFill>
              </a:rPr>
              <a:t>5. </a:t>
            </a:r>
            <a:r>
              <a:rPr lang="en-US" sz="2800">
                <a:solidFill>
                  <a:srgbClr val="0000CC"/>
                </a:solidFill>
              </a:rPr>
              <a:t>Báo cáo đánh giá hợp chuẩn/hợp quy</a:t>
            </a:r>
            <a:endParaRPr lang="en-US" sz="2800" smtClean="0">
              <a:solidFill>
                <a:srgbClr val="0000CC"/>
              </a:solidFill>
            </a:endParaRPr>
          </a:p>
          <a:p>
            <a:pPr marL="344487" lvl="1" indent="0">
              <a:buNone/>
            </a:pPr>
            <a:r>
              <a:rPr lang="en-US" sz="2800" smtClean="0">
                <a:solidFill>
                  <a:srgbClr val="0000CC"/>
                </a:solidFill>
              </a:rPr>
              <a:t> </a:t>
            </a:r>
          </a:p>
          <a:p>
            <a:pPr marL="344487" lvl="1" indent="0">
              <a:buNone/>
            </a:pPr>
            <a:endParaRPr lang="en-US" sz="2800" smtClean="0">
              <a:solidFill>
                <a:srgbClr val="0000CC"/>
              </a:solidFill>
            </a:endParaRPr>
          </a:p>
        </p:txBody>
      </p:sp>
    </p:spTree>
    <p:extLst>
      <p:ext uri="{BB962C8B-B14F-4D97-AF65-F5344CB8AC3E}">
        <p14:creationId xmlns:p14="http://schemas.microsoft.com/office/powerpoint/2010/main" val="651930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8AFADA6-5304-4B28-9DB9-68A01080B9C1}" type="slidenum">
              <a:rPr lang="en-US" altLang="en-US" smtClean="0"/>
              <a:pPr/>
              <a:t>3</a:t>
            </a:fld>
            <a:endParaRPr lang="en-US" altLang="en-US"/>
          </a:p>
        </p:txBody>
      </p:sp>
      <p:sp>
        <p:nvSpPr>
          <p:cNvPr id="22532" name="Rectangle 4"/>
          <p:cNvSpPr>
            <a:spLocks noGrp="1" noChangeArrowheads="1"/>
          </p:cNvSpPr>
          <p:nvPr>
            <p:ph type="title"/>
          </p:nvPr>
        </p:nvSpPr>
        <p:spPr>
          <a:xfrm>
            <a:off x="1208314" y="228600"/>
            <a:ext cx="5954486" cy="990600"/>
          </a:xfrm>
        </p:spPr>
        <p:txBody>
          <a:bodyPr/>
          <a:lstStyle/>
          <a:p>
            <a:pPr marL="0" indent="0">
              <a:buNone/>
            </a:pPr>
            <a:r>
              <a:rPr lang="en-US" sz="2800" smtClean="0">
                <a:solidFill>
                  <a:srgbClr val="C00000"/>
                </a:solidFill>
              </a:rPr>
              <a:t>Điều 1. Phạm vi điều chỉnh</a:t>
            </a:r>
            <a:endParaRPr lang="en-US" sz="2800">
              <a:solidFill>
                <a:srgbClr val="C00000"/>
              </a:solidFill>
            </a:endParaRPr>
          </a:p>
        </p:txBody>
      </p:sp>
      <p:sp>
        <p:nvSpPr>
          <p:cNvPr id="22533" name="Rectangle 5"/>
          <p:cNvSpPr>
            <a:spLocks noGrp="1" noChangeArrowheads="1"/>
          </p:cNvSpPr>
          <p:nvPr>
            <p:ph sz="quarter" idx="13"/>
          </p:nvPr>
        </p:nvSpPr>
        <p:spPr>
          <a:xfrm>
            <a:off x="1295400" y="3276600"/>
            <a:ext cx="7206343" cy="2209800"/>
          </a:xfrm>
        </p:spPr>
        <p:txBody>
          <a:bodyPr>
            <a:normAutofit fontScale="92500"/>
          </a:bodyPr>
          <a:lstStyle/>
          <a:p>
            <a:pPr marL="571500" indent="-571500">
              <a:buClr>
                <a:schemeClr val="accent2"/>
              </a:buClr>
              <a:buSzPct val="100000"/>
              <a:buFont typeface="Arial" pitchFamily="34" charset="0"/>
              <a:buChar char="•"/>
            </a:pPr>
            <a:r>
              <a:rPr lang="en-US" sz="3600" smtClean="0">
                <a:solidFill>
                  <a:srgbClr val="000066"/>
                </a:solidFill>
              </a:rPr>
              <a:t>Công bố hợp chuẩn</a:t>
            </a:r>
            <a:endParaRPr lang="en-US" sz="3600">
              <a:solidFill>
                <a:srgbClr val="000066"/>
              </a:solidFill>
            </a:endParaRPr>
          </a:p>
          <a:p>
            <a:pPr marL="571500" indent="-571500">
              <a:buClr>
                <a:schemeClr val="accent2"/>
              </a:buClr>
              <a:buSzPct val="100000"/>
              <a:buFont typeface="Arial" pitchFamily="34" charset="0"/>
              <a:buChar char="•"/>
            </a:pPr>
            <a:r>
              <a:rPr lang="en-US" sz="3600" smtClean="0">
                <a:solidFill>
                  <a:srgbClr val="000066"/>
                </a:solidFill>
              </a:rPr>
              <a:t>Công bố hợp quy</a:t>
            </a:r>
          </a:p>
          <a:p>
            <a:pPr marL="571500" indent="-571500">
              <a:buClr>
                <a:schemeClr val="accent2"/>
              </a:buClr>
              <a:buSzPct val="100000"/>
              <a:buFont typeface="Arial" pitchFamily="34" charset="0"/>
              <a:buChar char="•"/>
            </a:pPr>
            <a:r>
              <a:rPr lang="en-US" sz="3600" smtClean="0">
                <a:solidFill>
                  <a:srgbClr val="000066"/>
                </a:solidFill>
              </a:rPr>
              <a:t>Phương thức đánh giá sự phù hợp</a:t>
            </a:r>
            <a:endParaRPr lang="en-US">
              <a:solidFill>
                <a:srgbClr val="000066"/>
              </a:solidFill>
            </a:endParaRPr>
          </a:p>
        </p:txBody>
      </p:sp>
      <p:sp>
        <p:nvSpPr>
          <p:cNvPr id="4" name="Down Arrow Callout 3"/>
          <p:cNvSpPr/>
          <p:nvPr/>
        </p:nvSpPr>
        <p:spPr>
          <a:xfrm>
            <a:off x="3646714" y="1524000"/>
            <a:ext cx="1905000" cy="1600200"/>
          </a:xfrm>
          <a:prstGeom prst="down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buNone/>
            </a:pPr>
            <a:r>
              <a:rPr lang="en-US">
                <a:solidFill>
                  <a:srgbClr val="FFFF00"/>
                </a:solidFill>
              </a:rPr>
              <a:t>Quy định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30</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493197962"/>
              </p:ext>
            </p:extLst>
          </p:nvPr>
        </p:nvGraphicFramePr>
        <p:xfrm>
          <a:off x="532023" y="2133600"/>
          <a:ext cx="8229600" cy="2320122"/>
        </p:xfrm>
        <a:graphic>
          <a:graphicData uri="http://schemas.openxmlformats.org/drawingml/2006/table">
            <a:tbl>
              <a:tblPr>
                <a:tableStyleId>{5C22544A-7EE6-4342-B048-85BDC9FD1C3A}</a:tableStyleId>
              </a:tblPr>
              <a:tblGrid>
                <a:gridCol w="1033487"/>
                <a:gridCol w="1149356"/>
                <a:gridCol w="1149356"/>
                <a:gridCol w="1175377"/>
                <a:gridCol w="1175377"/>
                <a:gridCol w="976535"/>
                <a:gridCol w="785056"/>
                <a:gridCol w="785056"/>
              </a:tblGrid>
              <a:tr h="448254">
                <a:tc rowSpan="2">
                  <a:txBody>
                    <a:bodyPr/>
                    <a:lstStyle/>
                    <a:p>
                      <a:pPr algn="ctr">
                        <a:spcBef>
                          <a:spcPts val="600"/>
                        </a:spcBef>
                        <a:spcAft>
                          <a:spcPts val="0"/>
                        </a:spcAft>
                      </a:pPr>
                      <a:r>
                        <a:rPr lang="en-US" sz="1600">
                          <a:effectLst/>
                        </a:rPr>
                        <a:t>Các quá trình sản xuất cụ thể</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a:spcBef>
                          <a:spcPts val="600"/>
                        </a:spcBef>
                        <a:spcAft>
                          <a:spcPts val="0"/>
                        </a:spcAft>
                      </a:pPr>
                      <a:r>
                        <a:rPr lang="en-US" sz="1600">
                          <a:effectLst/>
                        </a:rPr>
                        <a:t>Kế hoạch kiểm soát chất lượng</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6512">
                <a:tc vMerge="1">
                  <a:txBody>
                    <a:bodyPr/>
                    <a:lstStyle/>
                    <a:p>
                      <a:endParaRPr lang="en-US"/>
                    </a:p>
                  </a:txBody>
                  <a:tcPr/>
                </a:tc>
                <a:tc>
                  <a:txBody>
                    <a:bodyPr/>
                    <a:lstStyle/>
                    <a:p>
                      <a:pPr algn="ctr">
                        <a:spcBef>
                          <a:spcPts val="600"/>
                        </a:spcBef>
                        <a:spcAft>
                          <a:spcPts val="0"/>
                        </a:spcAft>
                      </a:pPr>
                      <a:r>
                        <a:rPr lang="en-US" sz="1600">
                          <a:effectLst/>
                        </a:rPr>
                        <a:t>Các chỉ tiêu giám sát/kiểm soát</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Tiêu chuẩn/quy chuẩn kỹ thuật</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Tần suất lấy mẫu/cỡ mẫu</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Thiết bị thử nghiệm/kiểm tra</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Phương pháp thử/kiểm tra</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Biểu ghi chép</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Ghi chú</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254">
                <a:tc>
                  <a:txBody>
                    <a:bodyPr/>
                    <a:lstStyle/>
                    <a:p>
                      <a:pPr algn="ctr">
                        <a:spcBef>
                          <a:spcPts val="600"/>
                        </a:spcBef>
                        <a:spcAft>
                          <a:spcPts val="0"/>
                        </a:spcAft>
                      </a:pPr>
                      <a:r>
                        <a:rPr lang="en-US" sz="1600">
                          <a:effectLst/>
                        </a:rPr>
                        <a:t>(1)</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(2)</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(3)</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(4)</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(5)</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(6)</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(7)</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(8)</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254">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914" marR="43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04706731"/>
              </p:ext>
            </p:extLst>
          </p:nvPr>
        </p:nvGraphicFramePr>
        <p:xfrm>
          <a:off x="1295400" y="4724400"/>
          <a:ext cx="7315200" cy="731520"/>
        </p:xfrm>
        <a:graphic>
          <a:graphicData uri="http://schemas.openxmlformats.org/drawingml/2006/table">
            <a:tbl>
              <a:tblPr firstRow="1" firstCol="1" lastRow="1" lastCol="1" bandRow="1" bandCol="1">
                <a:tableStyleId>{2D5ABB26-0587-4C30-8999-92F81FD0307C}</a:tableStyleId>
              </a:tblPr>
              <a:tblGrid>
                <a:gridCol w="3657600"/>
                <a:gridCol w="3657600"/>
              </a:tblGrid>
              <a:tr h="724854">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43863" marR="43863" marT="0" marB="0" anchor="ctr"/>
                </a:tc>
                <a:tc>
                  <a:txBody>
                    <a:bodyPr/>
                    <a:lstStyle/>
                    <a:p>
                      <a:pPr algn="ctr">
                        <a:spcBef>
                          <a:spcPts val="600"/>
                        </a:spcBef>
                        <a:spcAft>
                          <a:spcPts val="0"/>
                        </a:spcAft>
                      </a:pPr>
                      <a:r>
                        <a:rPr lang="en-US" sz="1600">
                          <a:effectLst/>
                        </a:rPr>
                        <a:t>…………., ngày …… tháng …… năm ..….</a:t>
                      </a:r>
                      <a:br>
                        <a:rPr lang="en-US" sz="1600">
                          <a:effectLst/>
                        </a:rPr>
                      </a:br>
                      <a:r>
                        <a:rPr lang="en-US" sz="1600">
                          <a:effectLst/>
                        </a:rPr>
                        <a:t>Đại diện tổ chức</a:t>
                      </a:r>
                      <a:br>
                        <a:rPr lang="en-US" sz="1600">
                          <a:effectLst/>
                        </a:rPr>
                      </a:br>
                      <a:r>
                        <a:rPr lang="en-US" sz="1600">
                          <a:effectLst/>
                        </a:rPr>
                        <a:t>(ký tên, đóng dấu)</a:t>
                      </a:r>
                      <a:endParaRPr lang="en-US" sz="1600">
                        <a:effectLst/>
                        <a:latin typeface="Arial"/>
                        <a:ea typeface="Times New Roman"/>
                      </a:endParaRPr>
                    </a:p>
                  </a:txBody>
                  <a:tcPr marL="43863" marR="43863" marT="0" marB="0" anchor="ctr"/>
                </a:tc>
              </a:tr>
            </a:tbl>
          </a:graphicData>
        </a:graphic>
      </p:graphicFrame>
      <p:sp>
        <p:nvSpPr>
          <p:cNvPr id="7" name="Rectangle 1"/>
          <p:cNvSpPr>
            <a:spLocks noChangeArrowheads="1"/>
          </p:cNvSpPr>
          <p:nvPr/>
        </p:nvSpPr>
        <p:spPr bwMode="auto">
          <a:xfrm>
            <a:off x="457200" y="317213"/>
            <a:ext cx="9525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rPr>
              <a:t>M</a:t>
            </a:r>
            <a:r>
              <a:rPr kumimoji="0" lang="en-US" sz="1600" b="1" i="0" u="none" strike="noStrike" cap="none" normalizeH="0" baseline="0" smtClean="0" bmk="">
                <a:ln>
                  <a:noFill/>
                </a:ln>
                <a:solidFill>
                  <a:schemeClr val="tx1"/>
                </a:solidFill>
                <a:effectLst/>
                <a:latin typeface="Arial" pitchFamily="34" charset="0"/>
                <a:ea typeface="Times New Roman" pitchFamily="18" charset="0"/>
              </a:rPr>
              <a:t>ẫu 1. KHKSCL</a:t>
            </a:r>
            <a:br>
              <a:rPr kumimoji="0" lang="en-US" sz="1600" b="1" i="0" u="none" strike="noStrike" cap="none" normalizeH="0" baseline="0" smtClean="0" bmk="">
                <a:ln>
                  <a:noFill/>
                </a:ln>
                <a:solidFill>
                  <a:schemeClr val="tx1"/>
                </a:solidFill>
                <a:effectLst/>
                <a:latin typeface="Arial" pitchFamily="34" charset="0"/>
                <a:ea typeface="Times New Roman" pitchFamily="18" charset="0"/>
              </a:rPr>
            </a:br>
            <a:r>
              <a:rPr kumimoji="0" lang="en-US" sz="1600" b="0" i="0" u="none" strike="noStrike" cap="none" normalizeH="0" baseline="0" smtClean="0" bmk="">
                <a:ln>
                  <a:noFill/>
                </a:ln>
                <a:solidFill>
                  <a:schemeClr val="tx1"/>
                </a:solidFill>
                <a:effectLst/>
                <a:latin typeface="Arial" pitchFamily="34" charset="0"/>
                <a:ea typeface="Times New Roman" pitchFamily="18" charset="0"/>
              </a:rPr>
              <a:t>28/2012/TT-BKHCN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bmk="">
                <a:ln>
                  <a:noFill/>
                </a:ln>
                <a:solidFill>
                  <a:schemeClr val="tx1"/>
                </a:solidFill>
                <a:effectLst/>
                <a:latin typeface="Arial" pitchFamily="34" charset="0"/>
                <a:ea typeface="Times New Roman" pitchFamily="18" charset="0"/>
              </a:rPr>
              <a:t>KẾ HOẠCH KIỂM SOÁT CHẤT LƯỢNG</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Sản phẩm/hàng hóa/dịch vụ/quá trình/môi trường: ……………………………….</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9888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31</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839049253"/>
              </p:ext>
            </p:extLst>
          </p:nvPr>
        </p:nvGraphicFramePr>
        <p:xfrm>
          <a:off x="609600" y="716250"/>
          <a:ext cx="8305800" cy="5628766"/>
        </p:xfrm>
        <a:graphic>
          <a:graphicData uri="http://schemas.openxmlformats.org/drawingml/2006/table">
            <a:tbl>
              <a:tblPr firstRow="1" firstCol="1" lastRow="1" lastCol="1" bandRow="1" bandCol="1">
                <a:tableStyleId>{2D5ABB26-0587-4C30-8999-92F81FD0307C}</a:tableStyleId>
              </a:tblPr>
              <a:tblGrid>
                <a:gridCol w="4152900"/>
                <a:gridCol w="4152900"/>
              </a:tblGrid>
              <a:tr h="4821046">
                <a:tc gridSpan="2">
                  <a:txBody>
                    <a:bodyPr/>
                    <a:lstStyle/>
                    <a:p>
                      <a:pPr algn="ctr">
                        <a:spcBef>
                          <a:spcPts val="600"/>
                        </a:spcBef>
                        <a:spcAft>
                          <a:spcPts val="0"/>
                        </a:spcAft>
                      </a:pPr>
                      <a:r>
                        <a:rPr lang="en-US" sz="1200">
                          <a:effectLst/>
                        </a:rPr>
                        <a:t>CỘNG HÒA XÃ HỘI CHỦ NGHĨA VIỆT NAM</a:t>
                      </a:r>
                      <a:br>
                        <a:rPr lang="en-US" sz="1200">
                          <a:effectLst/>
                        </a:rPr>
                      </a:br>
                      <a:r>
                        <a:rPr lang="en-US" sz="1200">
                          <a:effectLst/>
                        </a:rPr>
                        <a:t>Độc lập - Tự do - Hạnh phúc</a:t>
                      </a:r>
                      <a:br>
                        <a:rPr lang="en-US" sz="1200">
                          <a:effectLst/>
                        </a:rPr>
                      </a:br>
                      <a:r>
                        <a:rPr lang="en-US" sz="1200">
                          <a:effectLst/>
                        </a:rPr>
                        <a:t>----------------</a:t>
                      </a:r>
                    </a:p>
                    <a:p>
                      <a:pPr algn="ctr">
                        <a:spcBef>
                          <a:spcPts val="600"/>
                        </a:spcBef>
                        <a:spcAft>
                          <a:spcPts val="0"/>
                        </a:spcAft>
                      </a:pPr>
                      <a:r>
                        <a:rPr lang="en-US" sz="1200">
                          <a:effectLst/>
                        </a:rPr>
                        <a:t> </a:t>
                      </a:r>
                      <a:r>
                        <a:rPr lang="en-US" sz="1200" smtClean="0">
                          <a:effectLst/>
                        </a:rPr>
                        <a:t>BẢN </a:t>
                      </a:r>
                      <a:r>
                        <a:rPr lang="en-US" sz="1200">
                          <a:effectLst/>
                        </a:rPr>
                        <a:t>CÔNG BỐ HỢP CHUẨN/HỢP QUY</a:t>
                      </a:r>
                    </a:p>
                    <a:p>
                      <a:pPr algn="ctr">
                        <a:spcBef>
                          <a:spcPts val="600"/>
                        </a:spcBef>
                        <a:spcAft>
                          <a:spcPts val="0"/>
                        </a:spcAft>
                      </a:pPr>
                      <a:r>
                        <a:rPr lang="en-US" sz="1200">
                          <a:effectLst/>
                        </a:rPr>
                        <a:t>Số ………………………….</a:t>
                      </a:r>
                    </a:p>
                    <a:p>
                      <a:pPr>
                        <a:spcBef>
                          <a:spcPts val="600"/>
                        </a:spcBef>
                        <a:spcAft>
                          <a:spcPts val="0"/>
                        </a:spcAft>
                      </a:pPr>
                      <a:r>
                        <a:rPr lang="en-US" sz="1200">
                          <a:effectLst/>
                        </a:rPr>
                        <a:t>Tên tổ chức, cá nhân: ……… ……………………………………………………………………………</a:t>
                      </a:r>
                    </a:p>
                    <a:p>
                      <a:pPr>
                        <a:spcBef>
                          <a:spcPts val="600"/>
                        </a:spcBef>
                        <a:spcAft>
                          <a:spcPts val="0"/>
                        </a:spcAft>
                      </a:pPr>
                      <a:r>
                        <a:rPr lang="en-US" sz="1200">
                          <a:effectLst/>
                        </a:rPr>
                        <a:t>Địa chỉ: ……………………………………………………..………………………………………………</a:t>
                      </a:r>
                    </a:p>
                    <a:p>
                      <a:pPr>
                        <a:spcBef>
                          <a:spcPts val="600"/>
                        </a:spcBef>
                        <a:spcAft>
                          <a:spcPts val="0"/>
                        </a:spcAft>
                      </a:pPr>
                      <a:r>
                        <a:rPr lang="en-US" sz="1200">
                          <a:effectLst/>
                        </a:rPr>
                        <a:t>Điện thoại: ………………………………Fax: ……………………………………………………………</a:t>
                      </a:r>
                    </a:p>
                    <a:p>
                      <a:pPr>
                        <a:spcBef>
                          <a:spcPts val="600"/>
                        </a:spcBef>
                        <a:spcAft>
                          <a:spcPts val="0"/>
                        </a:spcAft>
                      </a:pPr>
                      <a:r>
                        <a:rPr lang="en-US" sz="1200">
                          <a:effectLst/>
                        </a:rPr>
                        <a:t>E-mail: ……………………………………………………..………………………………………………</a:t>
                      </a:r>
                    </a:p>
                    <a:p>
                      <a:pPr algn="ctr">
                        <a:spcBef>
                          <a:spcPts val="600"/>
                        </a:spcBef>
                        <a:spcAft>
                          <a:spcPts val="0"/>
                        </a:spcAft>
                      </a:pPr>
                      <a:r>
                        <a:rPr lang="en-US" sz="1200">
                          <a:effectLst/>
                        </a:rPr>
                        <a:t>CÔNG BỐ:</a:t>
                      </a:r>
                    </a:p>
                    <a:p>
                      <a:pPr>
                        <a:spcBef>
                          <a:spcPts val="600"/>
                        </a:spcBef>
                        <a:spcAft>
                          <a:spcPts val="0"/>
                        </a:spcAft>
                      </a:pPr>
                      <a:r>
                        <a:rPr lang="en-US" sz="1200">
                          <a:effectLst/>
                        </a:rPr>
                        <a:t>Sản phẩm, hàng hóa, quá trình, dịch vụ, môi trường (tên gọi, kiểu, loại, nhãn hiệu, đặc trưng kỹ thuật,... )</a:t>
                      </a:r>
                    </a:p>
                    <a:p>
                      <a:pPr>
                        <a:spcBef>
                          <a:spcPts val="600"/>
                        </a:spcBef>
                        <a:spcAft>
                          <a:spcPts val="0"/>
                        </a:spcAft>
                      </a:pPr>
                      <a:r>
                        <a:rPr lang="en-US" sz="1200">
                          <a:effectLst/>
                        </a:rPr>
                        <a:t>…………………………..………………………………………..…………………………………………</a:t>
                      </a:r>
                    </a:p>
                    <a:p>
                      <a:pPr>
                        <a:spcBef>
                          <a:spcPts val="600"/>
                        </a:spcBef>
                        <a:spcAft>
                          <a:spcPts val="0"/>
                        </a:spcAft>
                      </a:pPr>
                      <a:r>
                        <a:rPr lang="en-US" sz="1200" smtClean="0">
                          <a:effectLst/>
                        </a:rPr>
                        <a:t>Phù </a:t>
                      </a:r>
                      <a:r>
                        <a:rPr lang="en-US" sz="1200">
                          <a:effectLst/>
                        </a:rPr>
                        <a:t>hợp với tiêu chuẩn/quy chuẩn kỹ thuật (số hiệu, ký hiệu, tên gọi)</a:t>
                      </a:r>
                    </a:p>
                    <a:p>
                      <a:pPr>
                        <a:spcBef>
                          <a:spcPts val="600"/>
                        </a:spcBef>
                        <a:spcAft>
                          <a:spcPts val="0"/>
                        </a:spcAft>
                      </a:pPr>
                      <a:r>
                        <a:rPr lang="en-US" sz="1200">
                          <a:effectLst/>
                        </a:rPr>
                        <a:t>…………………………..………………………………………..…………………………………………</a:t>
                      </a:r>
                    </a:p>
                    <a:p>
                      <a:pPr>
                        <a:spcBef>
                          <a:spcPts val="600"/>
                        </a:spcBef>
                        <a:spcAft>
                          <a:spcPts val="0"/>
                        </a:spcAft>
                      </a:pPr>
                      <a:r>
                        <a:rPr lang="en-US" sz="1200" smtClean="0">
                          <a:effectLst/>
                        </a:rPr>
                        <a:t>Thông </a:t>
                      </a:r>
                      <a:r>
                        <a:rPr lang="en-US" sz="1200">
                          <a:effectLst/>
                        </a:rPr>
                        <a:t>tin bổ sung (căn cứ công bố hợp chuẩn/hợp quy, phương thức đánh giá sự phù hợp...):</a:t>
                      </a:r>
                    </a:p>
                    <a:p>
                      <a:pPr>
                        <a:spcBef>
                          <a:spcPts val="600"/>
                        </a:spcBef>
                        <a:spcAft>
                          <a:spcPts val="0"/>
                        </a:spcAft>
                      </a:pPr>
                      <a:r>
                        <a:rPr lang="en-US" sz="1200" smtClean="0">
                          <a:effectLst/>
                        </a:rPr>
                        <a:t>……………………………………………………..…………………………………………………………</a:t>
                      </a:r>
                      <a:endParaRPr lang="en-US" sz="1200">
                        <a:effectLst/>
                      </a:endParaRPr>
                    </a:p>
                    <a:p>
                      <a:pPr>
                        <a:spcBef>
                          <a:spcPts val="600"/>
                        </a:spcBef>
                        <a:spcAft>
                          <a:spcPts val="0"/>
                        </a:spcAft>
                      </a:pPr>
                      <a:r>
                        <a:rPr lang="en-US" sz="1200">
                          <a:effectLst/>
                        </a:rPr>
                        <a:t>.....(Tên tổ chức, cá nhân) .... cam kết và chịu trách nhiệm về tính phù hợp của …. (sản phẩm, hàng hóa, quá trình, dịch vụ, môi trường)…….. do mình sản xuất, kinh doanh, bảo quản, vận chuyển, sử dụng, khai thác.</a:t>
                      </a:r>
                    </a:p>
                    <a:p>
                      <a:pPr>
                        <a:spcBef>
                          <a:spcPts val="600"/>
                        </a:spcBef>
                        <a:spcAft>
                          <a:spcPts val="0"/>
                        </a:spcAft>
                      </a:pPr>
                      <a:r>
                        <a:rPr lang="en-US" sz="1200">
                          <a:effectLst/>
                        </a:rPr>
                        <a:t> </a:t>
                      </a:r>
                      <a:endParaRPr lang="en-US" sz="1200">
                        <a:effectLst/>
                        <a:latin typeface="Arial"/>
                        <a:ea typeface="Times New Roman"/>
                      </a:endParaRPr>
                    </a:p>
                  </a:txBody>
                  <a:tcPr marL="40200" marR="40200" marT="0" marB="0"/>
                </a:tc>
                <a:tc hMerge="1">
                  <a:txBody>
                    <a:bodyPr/>
                    <a:lstStyle/>
                    <a:p>
                      <a:endParaRPr lang="en-US"/>
                    </a:p>
                  </a:txBody>
                  <a:tcPr/>
                </a:tc>
              </a:tr>
              <a:tr h="633801">
                <a:tc>
                  <a:txBody>
                    <a:bodyPr/>
                    <a:lstStyle/>
                    <a:p>
                      <a:pPr algn="ctr">
                        <a:spcBef>
                          <a:spcPts val="600"/>
                        </a:spcBef>
                        <a:spcAft>
                          <a:spcPts val="0"/>
                        </a:spcAft>
                      </a:pPr>
                      <a:r>
                        <a:rPr lang="en-US" sz="1200">
                          <a:effectLst/>
                        </a:rPr>
                        <a:t> </a:t>
                      </a:r>
                      <a:endParaRPr lang="en-US" sz="1200">
                        <a:effectLst/>
                        <a:latin typeface="Arial"/>
                        <a:ea typeface="Times New Roman"/>
                      </a:endParaRPr>
                    </a:p>
                  </a:txBody>
                  <a:tcPr marL="40200" marR="40200" marT="0" marB="0" anchor="ctr"/>
                </a:tc>
                <a:tc>
                  <a:txBody>
                    <a:bodyPr/>
                    <a:lstStyle/>
                    <a:p>
                      <a:pPr algn="ctr">
                        <a:spcBef>
                          <a:spcPts val="600"/>
                        </a:spcBef>
                        <a:spcAft>
                          <a:spcPts val="0"/>
                        </a:spcAft>
                      </a:pPr>
                      <a:r>
                        <a:rPr lang="en-US" sz="1200">
                          <a:effectLst/>
                        </a:rPr>
                        <a:t>…………., ngày …… tháng …… năm ….</a:t>
                      </a:r>
                      <a:br>
                        <a:rPr lang="en-US" sz="1200">
                          <a:effectLst/>
                        </a:rPr>
                      </a:br>
                      <a:r>
                        <a:rPr lang="en-US" sz="1200">
                          <a:effectLst/>
                        </a:rPr>
                        <a:t>Đại diện Tổ chức, cá nhân</a:t>
                      </a:r>
                      <a:br>
                        <a:rPr lang="en-US" sz="1200">
                          <a:effectLst/>
                        </a:rPr>
                      </a:br>
                      <a:r>
                        <a:rPr lang="en-US" sz="1200">
                          <a:effectLst/>
                        </a:rPr>
                        <a:t>(Ký tên, chức vụ, đóng dấu)</a:t>
                      </a:r>
                    </a:p>
                    <a:p>
                      <a:pPr algn="ctr">
                        <a:spcBef>
                          <a:spcPts val="600"/>
                        </a:spcBef>
                        <a:spcAft>
                          <a:spcPts val="0"/>
                        </a:spcAft>
                      </a:pPr>
                      <a:r>
                        <a:rPr lang="en-US" sz="1200">
                          <a:effectLst/>
                        </a:rPr>
                        <a:t> </a:t>
                      </a:r>
                      <a:endParaRPr lang="en-US" sz="1200">
                        <a:effectLst/>
                        <a:latin typeface="Arial"/>
                        <a:ea typeface="Times New Roman"/>
                      </a:endParaRPr>
                    </a:p>
                  </a:txBody>
                  <a:tcPr marL="40200" marR="40200" marT="0" marB="0" anchor="ctr"/>
                </a:tc>
              </a:tr>
            </a:tbl>
          </a:graphicData>
        </a:graphic>
      </p:graphicFrame>
      <p:sp>
        <p:nvSpPr>
          <p:cNvPr id="6" name="Rectangle 1"/>
          <p:cNvSpPr>
            <a:spLocks noChangeArrowheads="1"/>
          </p:cNvSpPr>
          <p:nvPr/>
        </p:nvSpPr>
        <p:spPr bwMode="auto">
          <a:xfrm>
            <a:off x="381000" y="110807"/>
            <a:ext cx="2514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rPr>
              <a:t>M</a:t>
            </a:r>
            <a:r>
              <a:rPr kumimoji="0" lang="en-US" sz="1600" b="1" i="0" u="none" strike="noStrike" cap="none" normalizeH="0" baseline="0" smtClean="0" bmk="">
                <a:ln>
                  <a:noFill/>
                </a:ln>
                <a:solidFill>
                  <a:schemeClr val="tx1"/>
                </a:solidFill>
                <a:effectLst/>
                <a:latin typeface="Arial" pitchFamily="34" charset="0"/>
                <a:ea typeface="Times New Roman" pitchFamily="18" charset="0"/>
              </a:rPr>
              <a:t>ẫu 2. CBHC/HQ</a:t>
            </a:r>
            <a:br>
              <a:rPr kumimoji="0" lang="en-US" sz="1600" b="1" i="0" u="none" strike="noStrike" cap="none" normalizeH="0" baseline="0" smtClean="0" bmk="">
                <a:ln>
                  <a:noFill/>
                </a:ln>
                <a:solidFill>
                  <a:schemeClr val="tx1"/>
                </a:solidFill>
                <a:effectLst/>
                <a:latin typeface="Arial" pitchFamily="34" charset="0"/>
                <a:ea typeface="Times New Roman" pitchFamily="18" charset="0"/>
              </a:rPr>
            </a:br>
            <a:r>
              <a:rPr kumimoji="0" lang="en-US" sz="1600" b="0" i="0" u="none" strike="noStrike" cap="none" normalizeH="0" baseline="0" smtClean="0">
                <a:ln>
                  <a:noFill/>
                </a:ln>
                <a:solidFill>
                  <a:schemeClr val="tx1"/>
                </a:solidFill>
                <a:effectLst/>
                <a:latin typeface="Arial" pitchFamily="34" charset="0"/>
                <a:ea typeface="Times New Roman" pitchFamily="18" charset="0"/>
              </a:rPr>
              <a:t>28/2012/TT-BKHCN</a:t>
            </a:r>
            <a:endParaRPr kumimoji="0" lang="en-US" sz="16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55804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32</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2589390985"/>
              </p:ext>
            </p:extLst>
          </p:nvPr>
        </p:nvGraphicFramePr>
        <p:xfrm>
          <a:off x="1143000" y="523220"/>
          <a:ext cx="7848600" cy="853440"/>
        </p:xfrm>
        <a:graphic>
          <a:graphicData uri="http://schemas.openxmlformats.org/drawingml/2006/table">
            <a:tbl>
              <a:tblPr firstRow="1" firstCol="1" lastRow="1" lastCol="1" bandRow="1" bandCol="1">
                <a:tableStyleId>{2D5ABB26-0587-4C30-8999-92F81FD0307C}</a:tableStyleId>
              </a:tblPr>
              <a:tblGrid>
                <a:gridCol w="2926508"/>
                <a:gridCol w="4922092"/>
              </a:tblGrid>
              <a:tr h="0">
                <a:tc>
                  <a:txBody>
                    <a:bodyPr/>
                    <a:lstStyle/>
                    <a:p>
                      <a:pPr algn="ctr">
                        <a:spcBef>
                          <a:spcPts val="600"/>
                        </a:spcBef>
                        <a:spcAft>
                          <a:spcPts val="0"/>
                        </a:spcAft>
                      </a:pPr>
                      <a:r>
                        <a:rPr lang="en-US" sz="1400">
                          <a:effectLst/>
                        </a:rPr>
                        <a:t>TÊN CƠ QUAN CHỦ QUẢN</a:t>
                      </a:r>
                      <a:br>
                        <a:rPr lang="en-US" sz="1400">
                          <a:effectLst/>
                        </a:rPr>
                      </a:br>
                      <a:r>
                        <a:rPr lang="en-US" sz="1400">
                          <a:effectLst/>
                        </a:rPr>
                        <a:t>TÊN CƠ QUAN TIẾP NHẬN CÔNG BỐ</a:t>
                      </a:r>
                      <a:br>
                        <a:rPr lang="en-US" sz="1400">
                          <a:effectLst/>
                        </a:rPr>
                      </a:br>
                      <a:r>
                        <a:rPr lang="en-US" sz="1400">
                          <a:effectLst/>
                        </a:rPr>
                        <a:t>--------</a:t>
                      </a:r>
                      <a:endParaRPr lang="en-US" sz="1400">
                        <a:effectLst/>
                        <a:latin typeface="Arial"/>
                        <a:ea typeface="Times New Roman"/>
                      </a:endParaRPr>
                    </a:p>
                  </a:txBody>
                  <a:tcPr marL="68580" marR="68580" marT="0" marB="0"/>
                </a:tc>
                <a:tc>
                  <a:txBody>
                    <a:bodyPr/>
                    <a:lstStyle/>
                    <a:p>
                      <a:pPr algn="ctr">
                        <a:spcBef>
                          <a:spcPts val="600"/>
                        </a:spcBef>
                        <a:spcAft>
                          <a:spcPts val="0"/>
                        </a:spcAft>
                      </a:pPr>
                      <a:r>
                        <a:rPr lang="en-US" sz="1400">
                          <a:effectLst/>
                        </a:rPr>
                        <a:t>CỘNG HÒA XÃ HỘI CHỦ NGHĨA VIỆT NAM</a:t>
                      </a:r>
                      <a:br>
                        <a:rPr lang="en-US" sz="1400">
                          <a:effectLst/>
                        </a:rPr>
                      </a:br>
                      <a:r>
                        <a:rPr lang="en-US" sz="1400">
                          <a:effectLst/>
                        </a:rPr>
                        <a:t>Độc lập - Tự do - Hạnh phúc</a:t>
                      </a:r>
                      <a:br>
                        <a:rPr lang="en-US" sz="1400">
                          <a:effectLst/>
                        </a:rPr>
                      </a:br>
                      <a:r>
                        <a:rPr lang="en-US" sz="1400">
                          <a:effectLst/>
                        </a:rPr>
                        <a:t>----------------</a:t>
                      </a:r>
                      <a:endParaRPr lang="en-US" sz="1400">
                        <a:effectLst/>
                        <a:latin typeface="Arial"/>
                        <a:ea typeface="Times New Roman"/>
                      </a:endParaRPr>
                    </a:p>
                  </a:txBody>
                  <a:tcPr marL="68580" marR="68580" marT="0" marB="0"/>
                </a:tc>
              </a:tr>
              <a:tr h="0">
                <a:tc>
                  <a:txBody>
                    <a:bodyPr/>
                    <a:lstStyle/>
                    <a:p>
                      <a:pPr algn="ctr">
                        <a:spcBef>
                          <a:spcPts val="600"/>
                        </a:spcBef>
                        <a:spcAft>
                          <a:spcPts val="0"/>
                        </a:spcAft>
                      </a:pPr>
                      <a:r>
                        <a:rPr lang="en-US" sz="1400">
                          <a:effectLst/>
                        </a:rPr>
                        <a:t>Số: …….../TB-……</a:t>
                      </a:r>
                      <a:endParaRPr lang="en-US" sz="1400">
                        <a:effectLst/>
                        <a:latin typeface="Arial"/>
                        <a:ea typeface="Times New Roman"/>
                      </a:endParaRPr>
                    </a:p>
                  </a:txBody>
                  <a:tcPr marL="68580" marR="68580" marT="0" marB="0"/>
                </a:tc>
                <a:tc>
                  <a:txBody>
                    <a:bodyPr/>
                    <a:lstStyle/>
                    <a:p>
                      <a:pPr algn="r">
                        <a:spcBef>
                          <a:spcPts val="600"/>
                        </a:spcBef>
                        <a:spcAft>
                          <a:spcPts val="0"/>
                        </a:spcAft>
                      </a:pPr>
                      <a:r>
                        <a:rPr lang="en-US" sz="1400">
                          <a:effectLst/>
                        </a:rPr>
                        <a:t>………, ngày … tháng …. năm …..</a:t>
                      </a:r>
                      <a:endParaRPr lang="en-US" sz="1400">
                        <a:effectLst/>
                        <a:latin typeface="Arial"/>
                        <a:ea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67322961"/>
              </p:ext>
            </p:extLst>
          </p:nvPr>
        </p:nvGraphicFramePr>
        <p:xfrm>
          <a:off x="381000" y="5418117"/>
          <a:ext cx="8207566" cy="1143000"/>
        </p:xfrm>
        <a:graphic>
          <a:graphicData uri="http://schemas.openxmlformats.org/drawingml/2006/table">
            <a:tbl>
              <a:tblPr firstRow="1" firstCol="1" lastRow="1" lastCol="1" bandRow="1" bandCol="1">
                <a:tableStyleId>{2D5ABB26-0587-4C30-8999-92F81FD0307C}</a:tableStyleId>
              </a:tblPr>
              <a:tblGrid>
                <a:gridCol w="3565472"/>
                <a:gridCol w="4642094"/>
              </a:tblGrid>
              <a:tr h="0">
                <a:tc>
                  <a:txBody>
                    <a:bodyPr/>
                    <a:lstStyle/>
                    <a:p>
                      <a:pPr>
                        <a:spcBef>
                          <a:spcPts val="600"/>
                        </a:spcBef>
                        <a:spcAft>
                          <a:spcPts val="0"/>
                        </a:spcAft>
                      </a:pPr>
                      <a:r>
                        <a:rPr lang="en-US" sz="1400">
                          <a:effectLst/>
                        </a:rPr>
                        <a:t> </a:t>
                      </a:r>
                    </a:p>
                    <a:p>
                      <a:pPr>
                        <a:spcBef>
                          <a:spcPts val="600"/>
                        </a:spcBef>
                        <a:spcAft>
                          <a:spcPts val="0"/>
                        </a:spcAft>
                      </a:pPr>
                      <a:r>
                        <a:rPr lang="en-US" sz="1400">
                          <a:effectLst/>
                        </a:rPr>
                        <a:t>Nơi nhận:</a:t>
                      </a:r>
                      <a:br>
                        <a:rPr lang="en-US" sz="1400">
                          <a:effectLst/>
                        </a:rPr>
                      </a:br>
                      <a:r>
                        <a:rPr lang="en-US" sz="1400">
                          <a:effectLst/>
                        </a:rPr>
                        <a:t>- Tổ chức, cá nhân;</a:t>
                      </a:r>
                      <a:br>
                        <a:rPr lang="en-US" sz="1400">
                          <a:effectLst/>
                        </a:rPr>
                      </a:br>
                      <a:r>
                        <a:rPr lang="en-US" sz="1400">
                          <a:effectLst/>
                        </a:rPr>
                        <a:t>- Cơ quan chủ quản (để báo cáo);</a:t>
                      </a:r>
                      <a:br>
                        <a:rPr lang="en-US" sz="1400">
                          <a:effectLst/>
                        </a:rPr>
                      </a:br>
                      <a:r>
                        <a:rPr lang="en-US" sz="1400">
                          <a:effectLst/>
                        </a:rPr>
                        <a:t>- Lưu: Cơ quan tiếp nhận hồ sơ.</a:t>
                      </a:r>
                      <a:endParaRPr lang="en-US" sz="1400">
                        <a:effectLst/>
                        <a:latin typeface="Arial"/>
                        <a:ea typeface="Times New Roman"/>
                      </a:endParaRPr>
                    </a:p>
                  </a:txBody>
                  <a:tcPr marL="68580" marR="68580" marT="0" marB="0"/>
                </a:tc>
                <a:tc>
                  <a:txBody>
                    <a:bodyPr/>
                    <a:lstStyle/>
                    <a:p>
                      <a:pPr algn="ctr">
                        <a:spcBef>
                          <a:spcPts val="600"/>
                        </a:spcBef>
                        <a:spcAft>
                          <a:spcPts val="0"/>
                        </a:spcAft>
                      </a:pPr>
                      <a:r>
                        <a:rPr lang="en-US" sz="1400">
                          <a:effectLst/>
                        </a:rPr>
                        <a:t>Đại diện có thẩm quyền của</a:t>
                      </a:r>
                      <a:br>
                        <a:rPr lang="en-US" sz="1400">
                          <a:effectLst/>
                        </a:rPr>
                      </a:br>
                      <a:r>
                        <a:rPr lang="en-US" sz="1400">
                          <a:effectLst/>
                        </a:rPr>
                        <a:t>Cơ quan tiếp nhận công bố</a:t>
                      </a:r>
                      <a:br>
                        <a:rPr lang="en-US" sz="1400">
                          <a:effectLst/>
                        </a:rPr>
                      </a:br>
                      <a:r>
                        <a:rPr lang="en-US" sz="1400">
                          <a:effectLst/>
                        </a:rPr>
                        <a:t>(ký tên, chức vụ, đóng dấu)</a:t>
                      </a:r>
                      <a:endParaRPr lang="en-US" sz="1400">
                        <a:effectLst/>
                        <a:latin typeface="Arial"/>
                        <a:ea typeface="Times New Roman"/>
                      </a:endParaRPr>
                    </a:p>
                  </a:txBody>
                  <a:tcPr marL="68580" marR="68580" marT="0" marB="0"/>
                </a:tc>
              </a:tr>
            </a:tbl>
          </a:graphicData>
        </a:graphic>
      </p:graphicFrame>
      <p:sp>
        <p:nvSpPr>
          <p:cNvPr id="7" name="Rectangle 1"/>
          <p:cNvSpPr>
            <a:spLocks noChangeArrowheads="1"/>
          </p:cNvSpPr>
          <p:nvPr/>
        </p:nvSpPr>
        <p:spPr bwMode="auto">
          <a:xfrm>
            <a:off x="381000" y="1663243"/>
            <a:ext cx="8458199"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bmk="">
                <a:ln>
                  <a:noFill/>
                </a:ln>
                <a:solidFill>
                  <a:schemeClr val="tx1"/>
                </a:solidFill>
                <a:effectLst/>
                <a:latin typeface="Arial" pitchFamily="34" charset="0"/>
                <a:ea typeface="Times New Roman" pitchFamily="18" charset="0"/>
              </a:rPr>
              <a:t>THÔNG BÁO</a:t>
            </a:r>
            <a:endParaRPr kumimoji="0" lang="en-US" sz="14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bmk="">
                <a:ln>
                  <a:noFill/>
                </a:ln>
                <a:solidFill>
                  <a:schemeClr val="tx1"/>
                </a:solidFill>
                <a:effectLst/>
                <a:latin typeface="Arial" pitchFamily="34" charset="0"/>
                <a:ea typeface="Times New Roman" pitchFamily="18" charset="0"/>
              </a:rPr>
              <a:t>TIẾP NHẬN HỒ SƠ CÔNG BỐ HỢP CHUẨN/HỢP QUY</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 </a:t>
            </a:r>
            <a:r>
              <a:rPr kumimoji="0" lang="en-US" sz="1400" b="0" i="1" u="none" strike="noStrike" cap="none" normalizeH="0" baseline="0" smtClean="0">
                <a:ln>
                  <a:noFill/>
                </a:ln>
                <a:solidFill>
                  <a:schemeClr val="tx1"/>
                </a:solidFill>
                <a:effectLst/>
                <a:latin typeface="Arial" pitchFamily="34" charset="0"/>
                <a:ea typeface="Times New Roman" pitchFamily="18" charset="0"/>
              </a:rPr>
              <a:t>(Tên cơ quan tiếp nhận công bố)</a:t>
            </a:r>
            <a:r>
              <a:rPr kumimoji="0" lang="en-US" sz="1400" b="0" i="0" u="none" strike="noStrike" cap="none" normalizeH="0" baseline="0" smtClean="0">
                <a:ln>
                  <a:noFill/>
                </a:ln>
                <a:solidFill>
                  <a:schemeClr val="tx1"/>
                </a:solidFill>
                <a:effectLst/>
                <a:latin typeface="Arial" pitchFamily="34" charset="0"/>
                <a:ea typeface="Times New Roman" pitchFamily="18" charset="0"/>
              </a:rPr>
              <a:t> …… xác nhận đã tiếp nhận hồ sơ công bố hợp chuẩn/hợp quy số …. ngày …….. tháng …… năm …….. của:…………………………… </a:t>
            </a:r>
            <a:r>
              <a:rPr kumimoji="0" lang="en-US" sz="1400" b="0" i="1" u="none" strike="noStrike" cap="none" normalizeH="0" baseline="0" smtClean="0">
                <a:ln>
                  <a:noFill/>
                </a:ln>
                <a:solidFill>
                  <a:schemeClr val="tx1"/>
                </a:solidFill>
                <a:effectLst/>
                <a:latin typeface="Arial" pitchFamily="34" charset="0"/>
                <a:ea typeface="Times New Roman" pitchFamily="18" charset="0"/>
              </a:rPr>
              <a:t>(tên tổ chức, cá nhân) </a:t>
            </a:r>
            <a:r>
              <a:rPr kumimoji="0" lang="en-US" sz="1400" b="0" i="0" u="none" strike="noStrike" cap="none" normalizeH="0" baseline="0" smtClean="0">
                <a:ln>
                  <a:noFill/>
                </a:ln>
                <a:solidFill>
                  <a:schemeClr val="tx1"/>
                </a:solidFill>
                <a:effectLst/>
                <a:latin typeface="Arial" pitchFamily="34" charset="0"/>
                <a:ea typeface="Times New Roman" pitchFamily="18" charset="0"/>
              </a:rPr>
              <a:t>……………………………………………………………………………………………………</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địa chỉ tổ chức, cá nhân: …………………………………………………………………………………</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cho sản phẩm, hàng hóa, quá trình, dịch vụ, môi trường </a:t>
            </a:r>
            <a:r>
              <a:rPr kumimoji="0" lang="en-US" sz="1400" b="0" i="1" u="none" strike="noStrike" cap="none" normalizeH="0" baseline="0" smtClean="0">
                <a:ln>
                  <a:noFill/>
                </a:ln>
                <a:solidFill>
                  <a:schemeClr val="tx1"/>
                </a:solidFill>
                <a:effectLst/>
                <a:latin typeface="Arial" pitchFamily="34" charset="0"/>
                <a:ea typeface="Times New Roman" pitchFamily="18" charset="0"/>
              </a:rPr>
              <a:t>(tên gọi, kiểu, loại, nhãn hiệu, đặc trưng kỹ thuật...)</a:t>
            </a:r>
            <a:r>
              <a:rPr kumimoji="0" lang="en-US" sz="1400" b="0" i="0" u="none" strike="noStrike" cap="none" normalizeH="0" baseline="0" smtClean="0">
                <a:ln>
                  <a:noFill/>
                </a:ln>
                <a:solidFill>
                  <a:schemeClr val="tx1"/>
                </a:solidFill>
                <a:effectLst/>
                <a:latin typeface="Arial" pitchFamily="34" charset="0"/>
                <a:ea typeface="Times New Roman" pitchFamily="18" charset="0"/>
              </a:rPr>
              <a:t>: ……………………………………………………………………………………………….</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phù hợp tiêu chuẩn (</a:t>
            </a:r>
            <a:r>
              <a:rPr kumimoji="0" lang="en-US" sz="1400" b="0" i="1" u="none" strike="noStrike" cap="none" normalizeH="0" baseline="0" smtClean="0">
                <a:ln>
                  <a:noFill/>
                </a:ln>
                <a:solidFill>
                  <a:schemeClr val="tx1"/>
                </a:solidFill>
                <a:effectLst/>
                <a:latin typeface="Arial" pitchFamily="34" charset="0"/>
                <a:ea typeface="Times New Roman" pitchFamily="18" charset="0"/>
              </a:rPr>
              <a:t>số hiệu, ký hiệu, tên gọi tiêu chuẩn</a:t>
            </a:r>
            <a:r>
              <a:rPr kumimoji="0" lang="en-US" sz="1400" b="0" i="0" u="none" strike="noStrike" cap="none" normalizeH="0" baseline="0" smtClean="0">
                <a:ln>
                  <a:noFill/>
                </a:ln>
                <a:solidFill>
                  <a:schemeClr val="tx1"/>
                </a:solidFill>
                <a:effectLst/>
                <a:latin typeface="Arial" pitchFamily="34" charset="0"/>
                <a:ea typeface="Times New Roman" pitchFamily="18" charset="0"/>
              </a:rPr>
              <a:t>)/quy chuẩn kỹ thuật (</a:t>
            </a:r>
            <a:r>
              <a:rPr kumimoji="0" lang="en-US" sz="1400" b="0" i="1" u="none" strike="noStrike" cap="none" normalizeH="0" baseline="0" smtClean="0">
                <a:ln>
                  <a:noFill/>
                </a:ln>
                <a:solidFill>
                  <a:schemeClr val="tx1"/>
                </a:solidFill>
                <a:effectLst/>
                <a:latin typeface="Arial" pitchFamily="34" charset="0"/>
                <a:ea typeface="Times New Roman" pitchFamily="18" charset="0"/>
              </a:rPr>
              <a:t>số hiệu, ký hiệu, tên gọi quy chuẩn kỹ thuật</a:t>
            </a:r>
            <a:r>
              <a:rPr kumimoji="0" lang="en-US" sz="1400" b="0" i="0" u="none" strike="noStrike" cap="none" normalizeH="0" baseline="0" smtClean="0">
                <a:ln>
                  <a:noFill/>
                </a:ln>
                <a:solidFill>
                  <a:schemeClr val="tx1"/>
                </a:solidFill>
                <a:effectLst/>
                <a:latin typeface="Arial" pitchFamily="34" charset="0"/>
                <a:ea typeface="Times New Roman" pitchFamily="18" charset="0"/>
              </a:rPr>
              <a:t>) và có giá trị đến ngày ….. tháng …… năm ……. (hoặc ghi: có giá trị 3 năm kể từ ngày …… tháng ……. năm ….).</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Thông báo này ghi nhận sự cam kết của tổ chức, cá nhân. Thông báo này không có giá trị chứng nhận cho sản phẩm, hàng hóa, quá trình, dịch vụ, môi trường phù hợp với tiêu chuẩn/quy chuẩn kỹ thuật tương ứng.</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a:t>
            </a:r>
            <a:r>
              <a:rPr kumimoji="0" lang="en-US" sz="1400" b="0" i="1" u="none" strike="noStrike" cap="none" normalizeH="0" baseline="0" smtClean="0">
                <a:ln>
                  <a:noFill/>
                </a:ln>
                <a:solidFill>
                  <a:schemeClr val="tx1"/>
                </a:solidFill>
                <a:effectLst/>
                <a:latin typeface="Arial" pitchFamily="34" charset="0"/>
                <a:ea typeface="Times New Roman" pitchFamily="18" charset="0"/>
              </a:rPr>
              <a:t>Tên tổ chức, cá nhân</a:t>
            </a:r>
            <a:r>
              <a:rPr kumimoji="0" lang="en-US" sz="1400" b="0" i="0" u="none" strike="noStrike" cap="none" normalizeH="0" baseline="0" smtClean="0">
                <a:ln>
                  <a:noFill/>
                </a:ln>
                <a:solidFill>
                  <a:schemeClr val="tx1"/>
                </a:solidFill>
                <a:effectLst/>
                <a:latin typeface="Arial" pitchFamily="34" charset="0"/>
                <a:ea typeface="Times New Roman" pitchFamily="18" charset="0"/>
              </a:rPr>
              <a:t>) …… phải hoàn toàn chịu trách nhiệm về tính phù hợp của sản phẩm, hàng hóa, quá trình, dịch vụ, môi trường do mình sản xuất, kinh doanh, bảo quản, vận chuyển, sử dụng, khai thác.</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p:txBody>
      </p:sp>
      <p:sp>
        <p:nvSpPr>
          <p:cNvPr id="8" name="Rectangle 7"/>
          <p:cNvSpPr/>
          <p:nvPr/>
        </p:nvSpPr>
        <p:spPr>
          <a:xfrm>
            <a:off x="0" y="0"/>
            <a:ext cx="4572000" cy="523220"/>
          </a:xfrm>
          <a:prstGeom prst="rect">
            <a:avLst/>
          </a:prstGeom>
        </p:spPr>
        <p:txBody>
          <a:bodyPr>
            <a:spAutoFit/>
          </a:bodyPr>
          <a:lstStyle/>
          <a:p>
            <a:pPr lvl="0">
              <a:spcBef>
                <a:spcPct val="0"/>
              </a:spcBef>
              <a:buClrTx/>
              <a:buSzTx/>
              <a:buNone/>
            </a:pPr>
            <a:r>
              <a:rPr lang="en-US" sz="1400" b="1">
                <a:latin typeface="Arial" pitchFamily="34" charset="0"/>
                <a:ea typeface="Times New Roman" pitchFamily="18" charset="0"/>
              </a:rPr>
              <a:t>M</a:t>
            </a:r>
            <a:r>
              <a:rPr lang="en-US" sz="1400" b="1" bmk="">
                <a:latin typeface="Arial" pitchFamily="34" charset="0"/>
                <a:ea typeface="Times New Roman" pitchFamily="18" charset="0"/>
              </a:rPr>
              <a:t>ẫu 3. TBTNHS</a:t>
            </a:r>
            <a:br>
              <a:rPr lang="en-US" sz="1400" b="1" bmk="">
                <a:latin typeface="Arial" pitchFamily="34" charset="0"/>
                <a:ea typeface="Times New Roman" pitchFamily="18" charset="0"/>
              </a:rPr>
            </a:br>
            <a:r>
              <a:rPr lang="en-US" sz="1400" bmk="">
                <a:latin typeface="Arial" pitchFamily="34" charset="0"/>
                <a:ea typeface="Times New Roman" pitchFamily="18" charset="0"/>
              </a:rPr>
              <a:t>28/2012/TT-BKHCN</a:t>
            </a:r>
            <a:endParaRPr lang="en-US" sz="1400" bmk="">
              <a:latin typeface="Arial" pitchFamily="34" charset="0"/>
            </a:endParaRPr>
          </a:p>
        </p:txBody>
      </p:sp>
    </p:spTree>
    <p:extLst>
      <p:ext uri="{BB962C8B-B14F-4D97-AF65-F5344CB8AC3E}">
        <p14:creationId xmlns:p14="http://schemas.microsoft.com/office/powerpoint/2010/main" val="621924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33</a:t>
            </a:fld>
            <a:endParaRPr lang="en-US" altLang="en-US"/>
          </a:p>
        </p:txBody>
      </p:sp>
      <p:graphicFrame>
        <p:nvGraphicFramePr>
          <p:cNvPr id="5" name="Table 4"/>
          <p:cNvGraphicFramePr>
            <a:graphicFrameLocks noGrp="1"/>
          </p:cNvGraphicFramePr>
          <p:nvPr/>
        </p:nvGraphicFramePr>
        <p:xfrm>
          <a:off x="1143000" y="2273276"/>
          <a:ext cx="6400800" cy="392161"/>
        </p:xfrm>
        <a:graphic>
          <a:graphicData uri="http://schemas.openxmlformats.org/drawingml/2006/table">
            <a:tbl>
              <a:tblPr firstRow="1" firstCol="1" lastRow="1" lastCol="1" bandRow="1" bandCol="1">
                <a:tableStyleId>{5C22544A-7EE6-4342-B048-85BDC9FD1C3A}</a:tableStyleId>
              </a:tblPr>
              <a:tblGrid>
                <a:gridCol w="2116443"/>
                <a:gridCol w="4284357"/>
              </a:tblGrid>
              <a:tr h="294121">
                <a:tc>
                  <a:txBody>
                    <a:bodyPr/>
                    <a:lstStyle/>
                    <a:p>
                      <a:pPr algn="ctr">
                        <a:spcBef>
                          <a:spcPts val="600"/>
                        </a:spcBef>
                        <a:spcAft>
                          <a:spcPts val="0"/>
                        </a:spcAft>
                      </a:pPr>
                      <a:r>
                        <a:rPr lang="en-US" sz="600">
                          <a:effectLst/>
                        </a:rPr>
                        <a:t>TÊN CƠ QUAN CHỦ QUẢN</a:t>
                      </a:r>
                      <a:br>
                        <a:rPr lang="en-US" sz="600">
                          <a:effectLst/>
                        </a:rPr>
                      </a:br>
                      <a:r>
                        <a:rPr lang="en-US" sz="600">
                          <a:effectLst/>
                        </a:rPr>
                        <a:t>TÊN CƠ QUAN TIẾP NHẬN CÔNG BỐ</a:t>
                      </a:r>
                      <a:br>
                        <a:rPr lang="en-US" sz="600">
                          <a:effectLst/>
                        </a:rPr>
                      </a:br>
                      <a:r>
                        <a:rPr lang="en-US" sz="600">
                          <a:effectLst/>
                        </a:rPr>
                        <a:t>--------</a:t>
                      </a:r>
                      <a:endParaRPr lang="en-US" sz="800">
                        <a:effectLst/>
                        <a:latin typeface="Arial"/>
                        <a:ea typeface="Times New Roman"/>
                      </a:endParaRPr>
                    </a:p>
                  </a:txBody>
                  <a:tcPr marL="44118" marR="44118" marT="0" marB="0"/>
                </a:tc>
                <a:tc>
                  <a:txBody>
                    <a:bodyPr/>
                    <a:lstStyle/>
                    <a:p>
                      <a:pPr algn="ctr">
                        <a:spcBef>
                          <a:spcPts val="600"/>
                        </a:spcBef>
                        <a:spcAft>
                          <a:spcPts val="0"/>
                        </a:spcAft>
                      </a:pPr>
                      <a:r>
                        <a:rPr lang="en-US" sz="600">
                          <a:effectLst/>
                        </a:rPr>
                        <a:t>CỘNG HÒA XÃ HỘI CHỦ NGHĨA VIỆT NAM</a:t>
                      </a:r>
                      <a:br>
                        <a:rPr lang="en-US" sz="600">
                          <a:effectLst/>
                        </a:rPr>
                      </a:br>
                      <a:r>
                        <a:rPr lang="en-US" sz="600">
                          <a:effectLst/>
                        </a:rPr>
                        <a:t>Độc lập - Tự do - Hạnh phúc</a:t>
                      </a:r>
                      <a:br>
                        <a:rPr lang="en-US" sz="600">
                          <a:effectLst/>
                        </a:rPr>
                      </a:br>
                      <a:r>
                        <a:rPr lang="en-US" sz="600">
                          <a:effectLst/>
                        </a:rPr>
                        <a:t>----------------</a:t>
                      </a:r>
                      <a:endParaRPr lang="en-US" sz="800">
                        <a:effectLst/>
                        <a:latin typeface="Arial"/>
                        <a:ea typeface="Times New Roman"/>
                      </a:endParaRPr>
                    </a:p>
                  </a:txBody>
                  <a:tcPr marL="44118" marR="44118" marT="0" marB="0"/>
                </a:tc>
              </a:tr>
              <a:tr h="98040">
                <a:tc>
                  <a:txBody>
                    <a:bodyPr/>
                    <a:lstStyle/>
                    <a:p>
                      <a:pPr algn="ctr">
                        <a:spcBef>
                          <a:spcPts val="600"/>
                        </a:spcBef>
                        <a:spcAft>
                          <a:spcPts val="0"/>
                        </a:spcAft>
                      </a:pPr>
                      <a:r>
                        <a:rPr lang="en-US" sz="600">
                          <a:effectLst/>
                        </a:rPr>
                        <a:t>Số: …………………..</a:t>
                      </a:r>
                      <a:endParaRPr lang="en-US" sz="800">
                        <a:effectLst/>
                        <a:latin typeface="Arial"/>
                        <a:ea typeface="Times New Roman"/>
                      </a:endParaRPr>
                    </a:p>
                  </a:txBody>
                  <a:tcPr marL="44118" marR="44118" marT="0" marB="0"/>
                </a:tc>
                <a:tc>
                  <a:txBody>
                    <a:bodyPr/>
                    <a:lstStyle/>
                    <a:p>
                      <a:pPr algn="ctr">
                        <a:spcBef>
                          <a:spcPts val="600"/>
                        </a:spcBef>
                        <a:spcAft>
                          <a:spcPts val="0"/>
                        </a:spcAft>
                      </a:pPr>
                      <a:r>
                        <a:rPr lang="en-US" sz="600">
                          <a:effectLst/>
                        </a:rPr>
                        <a:t>………, ngày … tháng …. năm …..</a:t>
                      </a:r>
                      <a:endParaRPr lang="en-US" sz="800">
                        <a:effectLst/>
                        <a:latin typeface="Arial"/>
                        <a:ea typeface="Times New Roman"/>
                      </a:endParaRPr>
                    </a:p>
                  </a:txBody>
                  <a:tcPr marL="44118" marR="44118"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66619677"/>
              </p:ext>
            </p:extLst>
          </p:nvPr>
        </p:nvGraphicFramePr>
        <p:xfrm>
          <a:off x="381000" y="2057400"/>
          <a:ext cx="8229600" cy="2438400"/>
        </p:xfrm>
        <a:graphic>
          <a:graphicData uri="http://schemas.openxmlformats.org/drawingml/2006/table">
            <a:tbl>
              <a:tblPr>
                <a:tableStyleId>{5C22544A-7EE6-4342-B048-85BDC9FD1C3A}</a:tableStyleId>
              </a:tblPr>
              <a:tblGrid>
                <a:gridCol w="1610687"/>
                <a:gridCol w="788565"/>
                <a:gridCol w="947956"/>
                <a:gridCol w="1057012"/>
                <a:gridCol w="729842"/>
                <a:gridCol w="1610687"/>
                <a:gridCol w="805343"/>
                <a:gridCol w="679508"/>
              </a:tblGrid>
              <a:tr h="82418">
                <a:tc rowSpan="2">
                  <a:txBody>
                    <a:bodyPr/>
                    <a:lstStyle/>
                    <a:p>
                      <a:pPr algn="ctr">
                        <a:spcBef>
                          <a:spcPts val="600"/>
                        </a:spcBef>
                        <a:spcAft>
                          <a:spcPts val="0"/>
                        </a:spcAft>
                      </a:pPr>
                      <a:r>
                        <a:rPr lang="en-US" sz="1600">
                          <a:effectLst/>
                        </a:rPr>
                        <a:t>STT</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600"/>
                        </a:spcBef>
                        <a:spcAft>
                          <a:spcPts val="0"/>
                        </a:spcAft>
                      </a:pPr>
                      <a:r>
                        <a:rPr lang="en-US" sz="1600">
                          <a:effectLst/>
                        </a:rPr>
                        <a:t>Số tiếp nhận</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600"/>
                        </a:spcBef>
                        <a:spcAft>
                          <a:spcPts val="0"/>
                        </a:spcAft>
                      </a:pPr>
                      <a:r>
                        <a:rPr lang="en-US" sz="1600">
                          <a:effectLst/>
                        </a:rPr>
                        <a:t>Tên tổ chức, cá nhân công bố</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600"/>
                        </a:spcBef>
                        <a:spcAft>
                          <a:spcPts val="0"/>
                        </a:spcAft>
                      </a:pPr>
                      <a:r>
                        <a:rPr lang="en-US" sz="1600">
                          <a:effectLst/>
                        </a:rPr>
                        <a:t>Tên sản phẩm, hàng hóa, dịch vụ, quá trình, môi trường</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600"/>
                        </a:spcBef>
                        <a:spcAft>
                          <a:spcPts val="0"/>
                        </a:spcAft>
                      </a:pPr>
                      <a:r>
                        <a:rPr lang="en-US" sz="1600">
                          <a:effectLst/>
                        </a:rPr>
                        <a:t>Tiêu chuẩn/quy chuẩn</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600"/>
                        </a:spcBef>
                        <a:spcAft>
                          <a:spcPts val="0"/>
                        </a:spcAft>
                      </a:pPr>
                      <a:r>
                        <a:rPr lang="en-US" sz="1600">
                          <a:effectLst/>
                        </a:rPr>
                        <a:t>Loại hình đánh giá</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600"/>
                        </a:spcBef>
                        <a:spcAft>
                          <a:spcPts val="0"/>
                        </a:spcAft>
                      </a:pPr>
                      <a:r>
                        <a:rPr lang="en-US" sz="1600">
                          <a:effectLst/>
                        </a:rPr>
                        <a:t>Ghi chú</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8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Bef>
                          <a:spcPts val="600"/>
                        </a:spcBef>
                        <a:spcAft>
                          <a:spcPts val="0"/>
                        </a:spcAft>
                      </a:pPr>
                      <a:r>
                        <a:rPr lang="en-US" sz="1600">
                          <a:effectLst/>
                        </a:rPr>
                        <a:t>Bên thứ nhất (tên tổ chức chứng nhận đã đăng ký/được chỉ định)</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Bên thứ ba (tự đánh giá)</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0"/>
                        </a:spcAft>
                      </a:pPr>
                      <a:r>
                        <a:rPr lang="en-US" sz="1600">
                          <a:effectLst/>
                        </a:rPr>
                        <a:t> </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18">
                <a:tc>
                  <a:txBody>
                    <a:bodyPr/>
                    <a:lstStyle/>
                    <a:p>
                      <a:pPr algn="ctr">
                        <a:spcBef>
                          <a:spcPts val="600"/>
                        </a:spcBef>
                        <a:spcAft>
                          <a:spcPts val="0"/>
                        </a:spcAft>
                      </a:pPr>
                      <a:r>
                        <a:rPr lang="en-US" sz="1600">
                          <a:effectLst/>
                        </a:rPr>
                        <a:t>1</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18">
                <a:tc>
                  <a:txBody>
                    <a:bodyPr/>
                    <a:lstStyle/>
                    <a:p>
                      <a:pPr algn="ctr">
                        <a:spcBef>
                          <a:spcPts val="600"/>
                        </a:spcBef>
                        <a:spcAft>
                          <a:spcPts val="0"/>
                        </a:spcAft>
                      </a:pPr>
                      <a:r>
                        <a:rPr lang="en-US" sz="1600">
                          <a:effectLst/>
                        </a:rPr>
                        <a:t>2</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18">
                <a:tc>
                  <a:txBody>
                    <a:bodyPr/>
                    <a:lstStyle/>
                    <a:p>
                      <a:pPr algn="ctr">
                        <a:spcBef>
                          <a:spcPts val="600"/>
                        </a:spcBef>
                        <a:spcAft>
                          <a:spcPts val="0"/>
                        </a:spcAft>
                      </a:pPr>
                      <a:r>
                        <a:rPr lang="en-US" sz="1600">
                          <a:effectLst/>
                        </a:rPr>
                        <a:t>....</a:t>
                      </a:r>
                      <a:endParaRPr lang="en-US" sz="1600">
                        <a:effectLst/>
                        <a:latin typeface="Arial"/>
                        <a:ea typeface="Times New Roman"/>
                      </a:endParaRPr>
                    </a:p>
                  </a:txBody>
                  <a:tcPr marL="39492" marR="39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pPr>
                      <a:r>
                        <a:rPr lang="en-US" sz="1600">
                          <a:effectLst/>
                        </a:rPr>
                        <a:t> </a:t>
                      </a:r>
                      <a:endParaRPr lang="en-US" sz="1600">
                        <a:effectLst/>
                        <a:latin typeface="Arial"/>
                        <a:ea typeface="Times New Roman"/>
                      </a:endParaRPr>
                    </a:p>
                  </a:txBody>
                  <a:tcPr marL="39492" marR="39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82814976"/>
              </p:ext>
            </p:extLst>
          </p:nvPr>
        </p:nvGraphicFramePr>
        <p:xfrm>
          <a:off x="1295400" y="4724401"/>
          <a:ext cx="6400800" cy="1539240"/>
        </p:xfrm>
        <a:graphic>
          <a:graphicData uri="http://schemas.openxmlformats.org/drawingml/2006/table">
            <a:tbl>
              <a:tblPr firstRow="1" firstCol="1" lastRow="1" lastCol="1" bandRow="1" bandCol="1">
                <a:tableStyleId>{2D5ABB26-0587-4C30-8999-92F81FD0307C}</a:tableStyleId>
              </a:tblPr>
              <a:tblGrid>
                <a:gridCol w="3035583"/>
                <a:gridCol w="3365217"/>
              </a:tblGrid>
              <a:tr h="1005840">
                <a:tc>
                  <a:txBody>
                    <a:bodyPr/>
                    <a:lstStyle/>
                    <a:p>
                      <a:pPr>
                        <a:spcBef>
                          <a:spcPts val="600"/>
                        </a:spcBef>
                        <a:spcAft>
                          <a:spcPts val="0"/>
                        </a:spcAft>
                      </a:pPr>
                      <a:r>
                        <a:rPr lang="en-US" sz="1600">
                          <a:effectLst/>
                        </a:rPr>
                        <a:t> </a:t>
                      </a:r>
                    </a:p>
                    <a:p>
                      <a:pPr>
                        <a:spcBef>
                          <a:spcPts val="600"/>
                        </a:spcBef>
                        <a:spcAft>
                          <a:spcPts val="0"/>
                        </a:spcAft>
                      </a:pPr>
                      <a:r>
                        <a:rPr lang="en-US" sz="1600">
                          <a:effectLst/>
                        </a:rPr>
                        <a:t>Nơi nhận:</a:t>
                      </a:r>
                      <a:br>
                        <a:rPr lang="en-US" sz="1600">
                          <a:effectLst/>
                        </a:rPr>
                      </a:br>
                      <a:r>
                        <a:rPr lang="en-US" sz="1600">
                          <a:effectLst/>
                        </a:rPr>
                        <a:t>- Tổng cục TC ĐL CL;</a:t>
                      </a:r>
                      <a:br>
                        <a:rPr lang="en-US" sz="1600">
                          <a:effectLst/>
                        </a:rPr>
                      </a:br>
                      <a:r>
                        <a:rPr lang="en-US" sz="1600">
                          <a:effectLst/>
                        </a:rPr>
                        <a:t>- Cơ quan chủ quản (để báo cáo);</a:t>
                      </a:r>
                      <a:br>
                        <a:rPr lang="en-US" sz="1600">
                          <a:effectLst/>
                        </a:rPr>
                      </a:br>
                      <a:r>
                        <a:rPr lang="en-US" sz="1600">
                          <a:effectLst/>
                        </a:rPr>
                        <a:t>- Lưu: Cơ quan tiếp nhận hồ sơ.</a:t>
                      </a:r>
                      <a:endParaRPr lang="en-US" sz="1600">
                        <a:effectLst/>
                        <a:latin typeface="Arial"/>
                        <a:ea typeface="Times New Roman"/>
                      </a:endParaRPr>
                    </a:p>
                  </a:txBody>
                  <a:tcPr marL="44279" marR="44279" marT="0" marB="0"/>
                </a:tc>
                <a:tc>
                  <a:txBody>
                    <a:bodyPr/>
                    <a:lstStyle/>
                    <a:p>
                      <a:pPr algn="ctr">
                        <a:spcBef>
                          <a:spcPts val="600"/>
                        </a:spcBef>
                        <a:spcAft>
                          <a:spcPts val="0"/>
                        </a:spcAft>
                      </a:pPr>
                      <a:r>
                        <a:rPr lang="en-US" sz="1600">
                          <a:effectLst/>
                        </a:rPr>
                        <a:t>Đại diện có thẩm quyền của</a:t>
                      </a:r>
                      <a:br>
                        <a:rPr lang="en-US" sz="1600">
                          <a:effectLst/>
                        </a:rPr>
                      </a:br>
                      <a:r>
                        <a:rPr lang="en-US" sz="1600">
                          <a:effectLst/>
                        </a:rPr>
                        <a:t>Cơ quan tiếp nhận công bố</a:t>
                      </a:r>
                      <a:br>
                        <a:rPr lang="en-US" sz="1600">
                          <a:effectLst/>
                        </a:rPr>
                      </a:br>
                      <a:r>
                        <a:rPr lang="en-US" sz="1600">
                          <a:effectLst/>
                        </a:rPr>
                        <a:t>(ký tên, chức vụ, đóng dấu)</a:t>
                      </a:r>
                      <a:endParaRPr lang="en-US" sz="1600">
                        <a:effectLst/>
                        <a:latin typeface="Arial"/>
                        <a:ea typeface="Times New Roman"/>
                      </a:endParaRPr>
                    </a:p>
                  </a:txBody>
                  <a:tcPr marL="44279" marR="44279" marT="0" marB="0"/>
                </a:tc>
              </a:tr>
            </a:tbl>
          </a:graphicData>
        </a:graphic>
      </p:graphicFrame>
      <p:sp>
        <p:nvSpPr>
          <p:cNvPr id="8" name="Rectangle 1"/>
          <p:cNvSpPr>
            <a:spLocks noChangeArrowheads="1"/>
          </p:cNvSpPr>
          <p:nvPr/>
        </p:nvSpPr>
        <p:spPr bwMode="auto">
          <a:xfrm>
            <a:off x="609600" y="475565"/>
            <a:ext cx="7848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Times New Roman" pitchFamily="18" charset="0"/>
              </a:rPr>
              <a:t>M</a:t>
            </a:r>
            <a:r>
              <a:rPr kumimoji="0" lang="en-US" sz="1400" b="1" i="0" u="none" strike="noStrike" cap="none" normalizeH="0" baseline="0" smtClean="0" bmk="">
                <a:ln>
                  <a:noFill/>
                </a:ln>
                <a:solidFill>
                  <a:schemeClr val="tx1"/>
                </a:solidFill>
                <a:effectLst/>
                <a:latin typeface="Arial" pitchFamily="34" charset="0"/>
                <a:ea typeface="Times New Roman" pitchFamily="18" charset="0"/>
              </a:rPr>
              <a:t>ẫu 4. BCTNHS</a:t>
            </a:r>
            <a:br>
              <a:rPr kumimoji="0" lang="en-US" sz="1400" b="1" i="0" u="none" strike="noStrike" cap="none" normalizeH="0" baseline="0" smtClean="0" bmk="">
                <a:ln>
                  <a:noFill/>
                </a:ln>
                <a:solidFill>
                  <a:schemeClr val="tx1"/>
                </a:solidFill>
                <a:effectLst/>
                <a:latin typeface="Arial" pitchFamily="34" charset="0"/>
                <a:ea typeface="Times New Roman" pitchFamily="18" charset="0"/>
              </a:rPr>
            </a:br>
            <a:r>
              <a:rPr kumimoji="0" lang="en-US" sz="1400" b="0" i="0" u="none" strike="noStrike" cap="none" normalizeH="0" baseline="0" smtClean="0" bmk="">
                <a:ln>
                  <a:noFill/>
                </a:ln>
                <a:solidFill>
                  <a:schemeClr val="tx1"/>
                </a:solidFill>
                <a:effectLst/>
                <a:latin typeface="Arial" pitchFamily="34" charset="0"/>
                <a:ea typeface="Times New Roman" pitchFamily="18" charset="0"/>
              </a:rPr>
              <a:t>28/2012/TT-BKHCN</a:t>
            </a:r>
            <a:endParaRPr kumimoji="0" lang="en-US" sz="14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bmk="">
                <a:ln>
                  <a:noFill/>
                </a:ln>
                <a:solidFill>
                  <a:schemeClr val="tx1"/>
                </a:solidFill>
                <a:effectLst/>
                <a:latin typeface="Arial" pitchFamily="34" charset="0"/>
                <a:ea typeface="Times New Roman" pitchFamily="18" charset="0"/>
              </a:rPr>
              <a:t>BÁO CÁO</a:t>
            </a:r>
            <a:endParaRPr kumimoji="0" lang="en-US" sz="14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bmk="">
                <a:ln>
                  <a:noFill/>
                </a:ln>
                <a:solidFill>
                  <a:schemeClr val="tx1"/>
                </a:solidFill>
                <a:effectLst/>
                <a:latin typeface="Arial" pitchFamily="34" charset="0"/>
                <a:ea typeface="Times New Roman" pitchFamily="18" charset="0"/>
              </a:rPr>
              <a:t>TÌNH HÌNH TIẾP NHẬN HỒ SƠ CÔNG BỐ HỢP CHUẨN/HỢP QUY</a:t>
            </a:r>
            <a:endParaRPr kumimoji="0" lang="en-US" sz="14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rPr>
              <a:t>(Từ ngày....tháng.... năm….. đến ngày.... tháng.... năm.....)</a:t>
            </a:r>
            <a:endParaRPr kumimoji="0" lang="en-US" sz="14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Arial" pitchFamily="34" charset="0"/>
                <a:ea typeface="Times New Roman" pitchFamily="18" charset="0"/>
              </a:rPr>
              <a:t>Tổng số hồ sơ công bố hợp chuẩn/hợp quy đã tiếp nhận:…………</a:t>
            </a:r>
            <a:endParaRPr kumimoji="0" lang="en-US" sz="14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85133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34</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2777945902"/>
              </p:ext>
            </p:extLst>
          </p:nvPr>
        </p:nvGraphicFramePr>
        <p:xfrm>
          <a:off x="762000" y="685800"/>
          <a:ext cx="7543800" cy="853440"/>
        </p:xfrm>
        <a:graphic>
          <a:graphicData uri="http://schemas.openxmlformats.org/drawingml/2006/table">
            <a:tbl>
              <a:tblPr firstRow="1" firstCol="1" lastRow="1" lastCol="1" bandRow="1" bandCol="1">
                <a:tableStyleId>{2D5ABB26-0587-4C30-8999-92F81FD0307C}</a:tableStyleId>
              </a:tblPr>
              <a:tblGrid>
                <a:gridCol w="3087718"/>
                <a:gridCol w="4456082"/>
              </a:tblGrid>
              <a:tr h="0">
                <a:tc>
                  <a:txBody>
                    <a:bodyPr/>
                    <a:lstStyle/>
                    <a:p>
                      <a:pPr algn="ctr">
                        <a:spcBef>
                          <a:spcPts val="600"/>
                        </a:spcBef>
                        <a:spcAft>
                          <a:spcPts val="0"/>
                        </a:spcAft>
                      </a:pPr>
                      <a:r>
                        <a:rPr lang="en-US" sz="1400">
                          <a:effectLst/>
                        </a:rPr>
                        <a:t>TÊN CƠ QUAN CHỦ QUẢN (nếu có)</a:t>
                      </a:r>
                      <a:br>
                        <a:rPr lang="en-US" sz="1400">
                          <a:effectLst/>
                        </a:rPr>
                      </a:br>
                      <a:r>
                        <a:rPr lang="en-US" sz="1400">
                          <a:effectLst/>
                        </a:rPr>
                        <a:t>TÊN TỔ CHỨC, CÁ NHÂN</a:t>
                      </a:r>
                      <a:br>
                        <a:rPr lang="en-US" sz="1400">
                          <a:effectLst/>
                        </a:rPr>
                      </a:br>
                      <a:r>
                        <a:rPr lang="en-US" sz="1400">
                          <a:effectLst/>
                        </a:rPr>
                        <a:t>--------</a:t>
                      </a:r>
                      <a:endParaRPr lang="en-US" sz="1400">
                        <a:effectLst/>
                        <a:latin typeface="Arial"/>
                        <a:ea typeface="Times New Roman"/>
                      </a:endParaRPr>
                    </a:p>
                  </a:txBody>
                  <a:tcPr marL="68580" marR="68580" marT="0" marB="0"/>
                </a:tc>
                <a:tc>
                  <a:txBody>
                    <a:bodyPr/>
                    <a:lstStyle/>
                    <a:p>
                      <a:pPr algn="ctr">
                        <a:spcBef>
                          <a:spcPts val="600"/>
                        </a:spcBef>
                        <a:spcAft>
                          <a:spcPts val="0"/>
                        </a:spcAft>
                      </a:pPr>
                      <a:r>
                        <a:rPr lang="en-US" sz="1400">
                          <a:effectLst/>
                        </a:rPr>
                        <a:t>CỘNG HÒA XÃ HỘI CHỦ NGHĨA VIỆT NAM</a:t>
                      </a:r>
                      <a:br>
                        <a:rPr lang="en-US" sz="1400">
                          <a:effectLst/>
                        </a:rPr>
                      </a:br>
                      <a:r>
                        <a:rPr lang="en-US" sz="1400">
                          <a:effectLst/>
                        </a:rPr>
                        <a:t>Độc lập - Tự do - Hạnh phúc</a:t>
                      </a:r>
                      <a:br>
                        <a:rPr lang="en-US" sz="1400">
                          <a:effectLst/>
                        </a:rPr>
                      </a:br>
                      <a:r>
                        <a:rPr lang="en-US" sz="1400">
                          <a:effectLst/>
                        </a:rPr>
                        <a:t>----------------</a:t>
                      </a:r>
                      <a:endParaRPr lang="en-US" sz="1400">
                        <a:effectLst/>
                        <a:latin typeface="Arial"/>
                        <a:ea typeface="Times New Roman"/>
                      </a:endParaRPr>
                    </a:p>
                  </a:txBody>
                  <a:tcPr marL="68580" marR="68580" marT="0" marB="0"/>
                </a:tc>
              </a:tr>
              <a:tr h="0">
                <a:tc>
                  <a:txBody>
                    <a:bodyPr/>
                    <a:lstStyle/>
                    <a:p>
                      <a:pPr algn="ctr">
                        <a:spcBef>
                          <a:spcPts val="600"/>
                        </a:spcBef>
                        <a:spcAft>
                          <a:spcPts val="0"/>
                        </a:spcAft>
                      </a:pPr>
                      <a:r>
                        <a:rPr lang="en-US" sz="1400">
                          <a:effectLst/>
                        </a:rPr>
                        <a:t>Số: ……...........</a:t>
                      </a:r>
                      <a:endParaRPr lang="en-US" sz="1400">
                        <a:effectLst/>
                        <a:latin typeface="Arial"/>
                        <a:ea typeface="Times New Roman"/>
                      </a:endParaRPr>
                    </a:p>
                  </a:txBody>
                  <a:tcPr marL="68580" marR="68580" marT="0" marB="0"/>
                </a:tc>
                <a:tc>
                  <a:txBody>
                    <a:bodyPr/>
                    <a:lstStyle/>
                    <a:p>
                      <a:pPr algn="r">
                        <a:spcBef>
                          <a:spcPts val="600"/>
                        </a:spcBef>
                        <a:spcAft>
                          <a:spcPts val="0"/>
                        </a:spcAft>
                      </a:pPr>
                      <a:r>
                        <a:rPr lang="en-US" sz="1400">
                          <a:effectLst/>
                        </a:rPr>
                        <a:t>………, ngày … tháng …. năm …..</a:t>
                      </a:r>
                      <a:endParaRPr lang="en-US" sz="1400">
                        <a:effectLst/>
                        <a:latin typeface="Arial"/>
                        <a:ea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66327989"/>
              </p:ext>
            </p:extLst>
          </p:nvPr>
        </p:nvGraphicFramePr>
        <p:xfrm>
          <a:off x="2819400" y="5638800"/>
          <a:ext cx="5823585" cy="731520"/>
        </p:xfrm>
        <a:graphic>
          <a:graphicData uri="http://schemas.openxmlformats.org/drawingml/2006/table">
            <a:tbl>
              <a:tblPr firstRow="1" firstCol="1" lastRow="1" lastCol="1" bandRow="1" bandCol="1">
                <a:tableStyleId>{2D5ABB26-0587-4C30-8999-92F81FD0307C}</a:tableStyleId>
              </a:tblPr>
              <a:tblGrid>
                <a:gridCol w="2529840"/>
                <a:gridCol w="3293745"/>
              </a:tblGrid>
              <a:tr h="0">
                <a:tc>
                  <a:txBody>
                    <a:bodyPr/>
                    <a:lstStyle/>
                    <a:p>
                      <a:pPr algn="ctr">
                        <a:spcBef>
                          <a:spcPts val="600"/>
                        </a:spcBef>
                        <a:spcAft>
                          <a:spcPts val="0"/>
                        </a:spcAft>
                      </a:pPr>
                      <a:r>
                        <a:rPr lang="en-US" sz="1600">
                          <a:effectLst/>
                        </a:rPr>
                        <a:t>Người đánh giá</a:t>
                      </a:r>
                      <a:br>
                        <a:rPr lang="en-US" sz="1600">
                          <a:effectLst/>
                        </a:rPr>
                      </a:br>
                      <a:r>
                        <a:rPr lang="en-US" sz="1600">
                          <a:effectLst/>
                        </a:rPr>
                        <a:t>(ký và ghi rõ họ tên)</a:t>
                      </a:r>
                      <a:endParaRPr lang="en-US" sz="1600">
                        <a:effectLst/>
                        <a:latin typeface="Arial"/>
                        <a:ea typeface="Times New Roman"/>
                      </a:endParaRPr>
                    </a:p>
                  </a:txBody>
                  <a:tcPr marL="68580" marR="68580" marT="0" marB="0"/>
                </a:tc>
                <a:tc>
                  <a:txBody>
                    <a:bodyPr/>
                    <a:lstStyle/>
                    <a:p>
                      <a:pPr algn="ctr">
                        <a:spcBef>
                          <a:spcPts val="600"/>
                        </a:spcBef>
                        <a:spcAft>
                          <a:spcPts val="0"/>
                        </a:spcAft>
                      </a:pPr>
                      <a:r>
                        <a:rPr lang="en-US" sz="1600">
                          <a:effectLst/>
                        </a:rPr>
                        <a:t>Xác nhận của lãnh đạo tổ chức, cá nhân</a:t>
                      </a:r>
                      <a:br>
                        <a:rPr lang="en-US" sz="1600">
                          <a:effectLst/>
                        </a:rPr>
                      </a:br>
                      <a:r>
                        <a:rPr lang="en-US" sz="1600">
                          <a:effectLst/>
                        </a:rPr>
                        <a:t>(ký tên, chức vụ, đóng dấu)</a:t>
                      </a:r>
                      <a:endParaRPr lang="en-US" sz="1600">
                        <a:effectLst/>
                        <a:latin typeface="Arial"/>
                        <a:ea typeface="Times New Roman"/>
                      </a:endParaRPr>
                    </a:p>
                  </a:txBody>
                  <a:tcPr marL="68580" marR="68580" marT="0" marB="0"/>
                </a:tc>
              </a:tr>
            </a:tbl>
          </a:graphicData>
        </a:graphic>
      </p:graphicFrame>
      <p:sp>
        <p:nvSpPr>
          <p:cNvPr id="7" name="Rectangle 1"/>
          <p:cNvSpPr>
            <a:spLocks noChangeArrowheads="1"/>
          </p:cNvSpPr>
          <p:nvPr/>
        </p:nvSpPr>
        <p:spPr bwMode="auto">
          <a:xfrm>
            <a:off x="352225" y="1371600"/>
            <a:ext cx="8029775"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486400" algn="r"/>
              </a:tabLst>
            </a:pPr>
            <a:endParaRPr kumimoji="0" lang="en-US" sz="16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486400" algn="r"/>
              </a:tabLst>
            </a:pPr>
            <a:r>
              <a:rPr kumimoji="0" lang="en-US" sz="1600" b="1" i="0" u="none" strike="noStrike" cap="none" normalizeH="0" baseline="0" smtClean="0" bmk="">
                <a:ln>
                  <a:noFill/>
                </a:ln>
                <a:solidFill>
                  <a:schemeClr val="tx1"/>
                </a:solidFill>
                <a:effectLst/>
                <a:latin typeface="Arial" pitchFamily="34" charset="0"/>
                <a:ea typeface="Times New Roman" pitchFamily="18" charset="0"/>
              </a:rPr>
              <a:t>BÁO CÁO</a:t>
            </a:r>
            <a:endParaRPr kumimoji="0" lang="en-US" sz="1600" b="0" i="0" u="none" strike="noStrike" cap="none" normalizeH="0" baseline="0" smtClean="0" bmk="">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bmk="">
                <a:ln>
                  <a:noFill/>
                </a:ln>
                <a:solidFill>
                  <a:schemeClr val="tx1"/>
                </a:solidFill>
                <a:effectLst/>
                <a:latin typeface="Arial" pitchFamily="34" charset="0"/>
                <a:ea typeface="Times New Roman" pitchFamily="18" charset="0"/>
              </a:rPr>
              <a:t>ĐÁNH GIÁ HỢP CHUẨN/HỢP QUY</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1. Ngày đánh giá: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2. Địa điểm đánh giá: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3. Tên sản phẩm: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4. Số hiệu tiêu chuẩn /quy chuẩn kỹ thuật áp dụng: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5. Tên tổ chức thử nghiệm sản phẩm: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6. Đánh giá về kết quả thử nghiệm theo tiêu chuẩn /quy chuẩn kỹ thuật áp dụng và hiệu lực việc áp dụng, thực hiện quy trình sản xuất: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7. Các nội dung khác (nếu có):	</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8. Kết luận:</a:t>
            </a:r>
            <a:endParaRPr kumimoji="0" lang="en-US" sz="1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sym typeface="Symbol" pitchFamily="18" charset="2"/>
              </a:rPr>
              <a:t></a:t>
            </a:r>
            <a:r>
              <a:rPr kumimoji="0" lang="en-US" sz="1600" b="0" i="0" u="none" strike="noStrike" cap="none" normalizeH="0" baseline="0" smtClean="0">
                <a:ln>
                  <a:noFill/>
                </a:ln>
                <a:solidFill>
                  <a:schemeClr val="tx1"/>
                </a:solidFill>
                <a:effectLst/>
                <a:latin typeface="Arial" pitchFamily="34" charset="0"/>
                <a:ea typeface="Times New Roman" pitchFamily="18" charset="0"/>
              </a:rPr>
              <a:t> Sản phẩm phù hợp tiêu chuẩn/quy chuẩn kỹ thuật.</a:t>
            </a:r>
            <a:endParaRPr kumimoji="0" lang="en-US" sz="1600" b="0" i="0" u="none" strike="noStrike" cap="none" normalizeH="0" baseline="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r>
              <a:rPr kumimoji="0" lang="en-US" sz="1600" b="0" i="0" u="none" strike="noStrike" cap="none" normalizeH="0" baseline="0" smtClean="0">
                <a:ln>
                  <a:noFill/>
                </a:ln>
                <a:solidFill>
                  <a:schemeClr val="tx1"/>
                </a:solidFill>
                <a:effectLst/>
                <a:latin typeface="Arial" pitchFamily="34" charset="0"/>
                <a:ea typeface="Times New Roman" pitchFamily="18" charset="0"/>
                <a:sym typeface="Symbol" pitchFamily="18" charset="2"/>
              </a:rPr>
              <a:t></a:t>
            </a:r>
            <a:r>
              <a:rPr kumimoji="0" lang="en-US" sz="1600" b="0" i="0" u="none" strike="noStrike" cap="none" normalizeH="0" baseline="0" smtClean="0">
                <a:ln>
                  <a:noFill/>
                </a:ln>
                <a:solidFill>
                  <a:schemeClr val="tx1"/>
                </a:solidFill>
                <a:effectLst/>
                <a:latin typeface="Arial" pitchFamily="34" charset="0"/>
                <a:ea typeface="Times New Roman" pitchFamily="18" charset="0"/>
              </a:rPr>
              <a:t> Sản phẩm không phù hợp tiêu chuẩn/quy chuẩn kỹ thuật.</a:t>
            </a:r>
            <a:endParaRPr kumimoji="0" lang="en-US" sz="1600" b="0" i="0" u="none" strike="noStrike" cap="none" normalizeH="0" baseline="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endParaRPr kumimoji="0" lang="en-US" sz="1600" b="0" i="0" u="none" strike="noStrike" cap="none" normalizeH="0" baseline="0" smtClean="0">
              <a:ln>
                <a:noFill/>
              </a:ln>
              <a:solidFill>
                <a:schemeClr val="tx1"/>
              </a:solidFill>
              <a:effectLst/>
              <a:latin typeface="Arial" pitchFamily="34" charset="0"/>
              <a:ea typeface="Times New Roman" pitchFamily="18" charset="0"/>
              <a:sym typeface="Symbol" pitchFamily="18" charset="2"/>
            </a:endParaRPr>
          </a:p>
        </p:txBody>
      </p:sp>
      <p:sp>
        <p:nvSpPr>
          <p:cNvPr id="8" name="Rectangle 7"/>
          <p:cNvSpPr/>
          <p:nvPr/>
        </p:nvSpPr>
        <p:spPr>
          <a:xfrm>
            <a:off x="27542" y="10443"/>
            <a:ext cx="4572000" cy="584775"/>
          </a:xfrm>
          <a:prstGeom prst="rect">
            <a:avLst/>
          </a:prstGeom>
        </p:spPr>
        <p:txBody>
          <a:bodyPr>
            <a:spAutoFit/>
          </a:bodyPr>
          <a:lstStyle/>
          <a:p>
            <a:r>
              <a:rPr lang="en-US" sz="1600" b="1">
                <a:latin typeface="Arial" pitchFamily="34" charset="0"/>
                <a:ea typeface="Times New Roman" pitchFamily="18" charset="0"/>
              </a:rPr>
              <a:t>M</a:t>
            </a:r>
            <a:r>
              <a:rPr lang="en-US" sz="1600" b="1" bmk="">
                <a:latin typeface="Arial" pitchFamily="34" charset="0"/>
                <a:ea typeface="Times New Roman" pitchFamily="18" charset="0"/>
              </a:rPr>
              <a:t>ẫu 5. BCĐG</a:t>
            </a:r>
            <a:br>
              <a:rPr lang="en-US" sz="1600" b="1" bmk="">
                <a:latin typeface="Arial" pitchFamily="34" charset="0"/>
                <a:ea typeface="Times New Roman" pitchFamily="18" charset="0"/>
              </a:rPr>
            </a:br>
            <a:r>
              <a:rPr lang="en-US" sz="1600" bmk="">
                <a:latin typeface="Arial" pitchFamily="34" charset="0"/>
                <a:ea typeface="Times New Roman" pitchFamily="18" charset="0"/>
              </a:rPr>
              <a:t>28/2012/TT-BKHCN</a:t>
            </a:r>
            <a:endParaRPr lang="en-US" sz="1600"/>
          </a:p>
        </p:txBody>
      </p:sp>
    </p:spTree>
    <p:extLst>
      <p:ext uri="{BB962C8B-B14F-4D97-AF65-F5344CB8AC3E}">
        <p14:creationId xmlns:p14="http://schemas.microsoft.com/office/powerpoint/2010/main" val="141300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5" name="Rectangle 5"/>
          <p:cNvSpPr>
            <a:spLocks noGrp="1" noChangeArrowheads="1"/>
          </p:cNvSpPr>
          <p:nvPr>
            <p:ph type="subTitle" idx="1"/>
          </p:nvPr>
        </p:nvSpPr>
        <p:spPr>
          <a:xfrm>
            <a:off x="990600" y="304800"/>
            <a:ext cx="7772400" cy="457200"/>
          </a:xfrm>
        </p:spPr>
        <p:txBody>
          <a:bodyPr>
            <a:noAutofit/>
          </a:bodyPr>
          <a:lstStyle/>
          <a:p>
            <a:r>
              <a:rPr lang="en-US" sz="3200" smtClean="0">
                <a:solidFill>
                  <a:srgbClr val="0000CC"/>
                </a:solidFill>
              </a:rPr>
              <a:t>Chi cục Tiêu chuẩn Đo lường Chất lượng</a:t>
            </a:r>
            <a:endParaRPr lang="en-US" sz="3200">
              <a:solidFill>
                <a:srgbClr val="0000CC"/>
              </a:solidFill>
            </a:endParaRPr>
          </a:p>
        </p:txBody>
      </p:sp>
      <p:sp>
        <p:nvSpPr>
          <p:cNvPr id="3" name="Slide Number Placeholder 2"/>
          <p:cNvSpPr>
            <a:spLocks noGrp="1"/>
          </p:cNvSpPr>
          <p:nvPr>
            <p:ph type="sldNum" sz="quarter" idx="12"/>
          </p:nvPr>
        </p:nvSpPr>
        <p:spPr/>
        <p:txBody>
          <a:bodyPr/>
          <a:lstStyle/>
          <a:p>
            <a:fld id="{958919C5-330E-4FE2-A090-4921B64E6EA4}" type="slidenum">
              <a:rPr lang="en-US" smtClean="0">
                <a:solidFill>
                  <a:srgbClr val="000000"/>
                </a:solidFill>
              </a:rPr>
              <a:pPr/>
              <a:t>35</a:t>
            </a:fld>
            <a:endParaRPr lang="en-US">
              <a:solidFill>
                <a:srgbClr val="000000"/>
              </a:solidFill>
            </a:endParaRPr>
          </a:p>
        </p:txBody>
      </p:sp>
      <p:pic>
        <p:nvPicPr>
          <p:cNvPr id="1026" name="Picture 2" descr="http://i270.photobucket.com/albums/jj120/vinhngo07/hinh%20di%20dong/thank252Dyou.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80532" y="1143000"/>
            <a:ext cx="5382268" cy="4279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511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63C1A3-3EFA-4FF1-8734-43E969BFA6C6}" type="slidenum">
              <a:rPr lang="en-US" smtClean="0">
                <a:solidFill>
                  <a:srgbClr val="000000"/>
                </a:solidFill>
              </a:rPr>
              <a:pPr/>
              <a:t>36</a:t>
            </a:fld>
            <a:endParaRPr lang="en-US">
              <a:solidFill>
                <a:srgbClr val="000000"/>
              </a:solidFill>
            </a:endParaRPr>
          </a:p>
        </p:txBody>
      </p:sp>
      <p:sp>
        <p:nvSpPr>
          <p:cNvPr id="6" name="Rectangle 6"/>
          <p:cNvSpPr>
            <a:spLocks noChangeArrowheads="1"/>
          </p:cNvSpPr>
          <p:nvPr/>
        </p:nvSpPr>
        <p:spPr bwMode="auto">
          <a:xfrm>
            <a:off x="0" y="1219200"/>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lnSpc>
                <a:spcPct val="80000"/>
              </a:lnSpc>
              <a:buClr>
                <a:srgbClr val="000000"/>
              </a:buClr>
              <a:buSzTx/>
              <a:buFontTx/>
              <a:buNone/>
            </a:pPr>
            <a:r>
              <a:rPr lang="en-US" sz="2800" b="1" u="sng">
                <a:solidFill>
                  <a:srgbClr val="CC0099"/>
                </a:solidFill>
              </a:rPr>
              <a:t>LIÊN </a:t>
            </a:r>
            <a:r>
              <a:rPr lang="en-US" sz="2800" b="1" u="sng" smtClean="0">
                <a:solidFill>
                  <a:srgbClr val="CC0099"/>
                </a:solidFill>
              </a:rPr>
              <a:t>HỆ</a:t>
            </a:r>
          </a:p>
          <a:p>
            <a:pPr marL="609600" indent="-609600" algn="ctr">
              <a:lnSpc>
                <a:spcPct val="80000"/>
              </a:lnSpc>
              <a:buClr>
                <a:srgbClr val="000000"/>
              </a:buClr>
              <a:buSzTx/>
              <a:buFontTx/>
              <a:buNone/>
            </a:pPr>
            <a:endParaRPr lang="en-US" sz="2800" b="1" u="sng">
              <a:solidFill>
                <a:srgbClr val="CC0099"/>
              </a:solidFill>
            </a:endParaRPr>
          </a:p>
          <a:p>
            <a:pPr marL="609600" indent="-609600" algn="ctr">
              <a:lnSpc>
                <a:spcPct val="80000"/>
              </a:lnSpc>
              <a:buClr>
                <a:srgbClr val="000000"/>
              </a:buClr>
              <a:buSzTx/>
              <a:buFontTx/>
              <a:buNone/>
            </a:pPr>
            <a:r>
              <a:rPr lang="en-US" sz="2800">
                <a:solidFill>
                  <a:srgbClr val="3333FF"/>
                </a:solidFill>
              </a:rPr>
              <a:t>   </a:t>
            </a:r>
            <a:r>
              <a:rPr lang="en-US" sz="2800" b="1" smtClean="0">
                <a:solidFill>
                  <a:srgbClr val="B3DC27"/>
                </a:solidFill>
              </a:rPr>
              <a:t>PHÒNG TIÊU CHUẨN HÓA &amp;TBT </a:t>
            </a:r>
            <a:endParaRPr lang="en-US" sz="2800" b="1">
              <a:solidFill>
                <a:srgbClr val="B3DC27"/>
              </a:solidFill>
            </a:endParaRPr>
          </a:p>
          <a:p>
            <a:pPr marL="609600" indent="-609600" algn="ctr">
              <a:lnSpc>
                <a:spcPct val="80000"/>
              </a:lnSpc>
              <a:buClr>
                <a:srgbClr val="000000"/>
              </a:buClr>
              <a:buSzTx/>
              <a:buFontTx/>
              <a:buNone/>
            </a:pPr>
            <a:r>
              <a:rPr lang="en-US" sz="2800" b="1">
                <a:solidFill>
                  <a:srgbClr val="B3DC27"/>
                </a:solidFill>
              </a:rPr>
              <a:t>CHI CỤC TIÊU CHUẨN ĐO LƯỜNG CHẤT LƯỢNG</a:t>
            </a:r>
          </a:p>
          <a:p>
            <a:pPr marL="609600" indent="-609600" algn="ctr">
              <a:lnSpc>
                <a:spcPct val="80000"/>
              </a:lnSpc>
              <a:buClr>
                <a:srgbClr val="000000"/>
              </a:buClr>
              <a:buSzTx/>
              <a:buFontTx/>
              <a:buNone/>
            </a:pPr>
            <a:r>
              <a:rPr lang="en-US" sz="2800" b="1">
                <a:solidFill>
                  <a:srgbClr val="9933FF"/>
                </a:solidFill>
              </a:rPr>
              <a:t>263 ĐIỆN BIÊN PHỦ, PHƯỜNG 7, QUẬN 3</a:t>
            </a:r>
          </a:p>
          <a:p>
            <a:pPr marL="609600" indent="-609600" algn="ctr">
              <a:lnSpc>
                <a:spcPct val="80000"/>
              </a:lnSpc>
              <a:buClr>
                <a:srgbClr val="000000"/>
              </a:buClr>
              <a:buSzTx/>
              <a:buFontTx/>
              <a:buNone/>
            </a:pPr>
            <a:r>
              <a:rPr lang="en-US" sz="2800" b="1">
                <a:solidFill>
                  <a:srgbClr val="9933FF"/>
                </a:solidFill>
              </a:rPr>
              <a:t>ĐT: 083. 9 300 972  hoặc 083. 9307 203 (17) </a:t>
            </a:r>
          </a:p>
          <a:p>
            <a:pPr marL="609600" indent="-609600" algn="ctr">
              <a:lnSpc>
                <a:spcPct val="80000"/>
              </a:lnSpc>
              <a:buClr>
                <a:srgbClr val="000000"/>
              </a:buClr>
              <a:buSzTx/>
              <a:buFontTx/>
              <a:buNone/>
            </a:pPr>
            <a:r>
              <a:rPr lang="en-US" sz="2800" b="1">
                <a:solidFill>
                  <a:srgbClr val="9933FF"/>
                </a:solidFill>
              </a:rPr>
              <a:t>FAX: 083.9307206</a:t>
            </a:r>
          </a:p>
          <a:p>
            <a:pPr marL="609600" indent="-609600" algn="ctr">
              <a:lnSpc>
                <a:spcPct val="80000"/>
              </a:lnSpc>
              <a:buClr>
                <a:srgbClr val="000000"/>
              </a:buClr>
              <a:buSzTx/>
              <a:buFontTx/>
              <a:buNone/>
            </a:pPr>
            <a:r>
              <a:rPr lang="en-US" sz="2800" b="1">
                <a:solidFill>
                  <a:srgbClr val="0000FF"/>
                </a:solidFill>
              </a:rPr>
              <a:t>Website: www.chicuctdc.gov.vn</a:t>
            </a:r>
          </a:p>
          <a:p>
            <a:pPr marL="609600" indent="-609600" algn="ctr">
              <a:lnSpc>
                <a:spcPct val="80000"/>
              </a:lnSpc>
              <a:buClr>
                <a:srgbClr val="000000"/>
              </a:buClr>
              <a:buSzTx/>
              <a:buFontTx/>
              <a:buNone/>
            </a:pPr>
            <a:r>
              <a:rPr lang="en-US" sz="2800" b="1">
                <a:solidFill>
                  <a:srgbClr val="0000FF"/>
                </a:solidFill>
              </a:rPr>
              <a:t>       Email: tbt.skhcn@tphcm.gov.vn</a:t>
            </a:r>
          </a:p>
        </p:txBody>
      </p:sp>
    </p:spTree>
    <p:extLst>
      <p:ext uri="{BB962C8B-B14F-4D97-AF65-F5344CB8AC3E}">
        <p14:creationId xmlns:p14="http://schemas.microsoft.com/office/powerpoint/2010/main" val="1675123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4</a:t>
            </a:fld>
            <a:endParaRPr lang="en-US" altLang="en-US"/>
          </a:p>
        </p:txBody>
      </p:sp>
      <p:sp>
        <p:nvSpPr>
          <p:cNvPr id="22532" name="Rectangle 4"/>
          <p:cNvSpPr>
            <a:spLocks noGrp="1" noChangeArrowheads="1"/>
          </p:cNvSpPr>
          <p:nvPr>
            <p:ph type="title"/>
          </p:nvPr>
        </p:nvSpPr>
        <p:spPr>
          <a:xfrm>
            <a:off x="1219200" y="228600"/>
            <a:ext cx="6248400" cy="1143000"/>
          </a:xfrm>
        </p:spPr>
        <p:txBody>
          <a:bodyPr/>
          <a:lstStyle/>
          <a:p>
            <a:pPr marL="0" indent="0">
              <a:buNone/>
            </a:pPr>
            <a:r>
              <a:rPr lang="en-US" sz="2800" smtClean="0">
                <a:solidFill>
                  <a:srgbClr val="C00000"/>
                </a:solidFill>
              </a:rPr>
              <a:t>Điều 2. Đối tượng áp dụng</a:t>
            </a:r>
            <a:endParaRPr lang="en-US" sz="2800">
              <a:solidFill>
                <a:srgbClr val="C00000"/>
              </a:solidFill>
            </a:endParaRPr>
          </a:p>
        </p:txBody>
      </p:sp>
      <p:sp>
        <p:nvSpPr>
          <p:cNvPr id="22533" name="Rectangle 5"/>
          <p:cNvSpPr>
            <a:spLocks noGrp="1" noChangeArrowheads="1"/>
          </p:cNvSpPr>
          <p:nvPr>
            <p:ph sz="quarter" idx="13"/>
          </p:nvPr>
        </p:nvSpPr>
        <p:spPr>
          <a:xfrm>
            <a:off x="457200" y="1524000"/>
            <a:ext cx="7924800" cy="4411663"/>
          </a:xfrm>
        </p:spPr>
        <p:txBody>
          <a:bodyPr/>
          <a:lstStyle/>
          <a:p>
            <a:pPr marL="571500" indent="-571500">
              <a:buClr>
                <a:schemeClr val="accent2"/>
              </a:buClr>
              <a:buSzPct val="100000"/>
              <a:buFont typeface="Arial" pitchFamily="34" charset="0"/>
              <a:buChar char="•"/>
            </a:pPr>
            <a:r>
              <a:rPr lang="en-US" sz="3600" smtClean="0">
                <a:solidFill>
                  <a:srgbClr val="000066"/>
                </a:solidFill>
              </a:rPr>
              <a:t>Tổ chức;</a:t>
            </a:r>
            <a:endParaRPr lang="en-US" sz="3600">
              <a:solidFill>
                <a:srgbClr val="000066"/>
              </a:solidFill>
            </a:endParaRPr>
          </a:p>
          <a:p>
            <a:pPr marL="571500" indent="-571500">
              <a:buClr>
                <a:schemeClr val="accent2"/>
              </a:buClr>
              <a:buSzPct val="100000"/>
              <a:buFont typeface="Arial" pitchFamily="34" charset="0"/>
              <a:buChar char="•"/>
            </a:pPr>
            <a:r>
              <a:rPr lang="en-US" sz="3600" smtClean="0">
                <a:solidFill>
                  <a:srgbClr val="000066"/>
                </a:solidFill>
              </a:rPr>
              <a:t>Cá nhân;</a:t>
            </a:r>
          </a:p>
          <a:p>
            <a:pPr marL="571500" indent="-571500" algn="just">
              <a:buClr>
                <a:schemeClr val="accent2"/>
              </a:buClr>
              <a:buSzPct val="100000"/>
              <a:buFont typeface="Arial" pitchFamily="34" charset="0"/>
              <a:buChar char="•"/>
            </a:pPr>
            <a:r>
              <a:rPr lang="en-US" sz="3600" smtClean="0">
                <a:solidFill>
                  <a:srgbClr val="000066"/>
                </a:solidFill>
              </a:rPr>
              <a:t>Cơ quan quản lý có liên quan đến hoạt động đánh giá sự phù hợp, </a:t>
            </a:r>
            <a:r>
              <a:rPr lang="en-US" sz="3600">
                <a:solidFill>
                  <a:srgbClr val="000066"/>
                </a:solidFill>
              </a:rPr>
              <a:t>Công bố hợp chuẩn</a:t>
            </a:r>
            <a:r>
              <a:rPr lang="en-US" sz="3600" smtClean="0">
                <a:solidFill>
                  <a:srgbClr val="000066"/>
                </a:solidFill>
              </a:rPr>
              <a:t>, </a:t>
            </a:r>
            <a:r>
              <a:rPr lang="en-US" sz="3600">
                <a:solidFill>
                  <a:srgbClr val="000066"/>
                </a:solidFill>
              </a:rPr>
              <a:t>Công bố hợp </a:t>
            </a:r>
            <a:r>
              <a:rPr lang="en-US" sz="3600" smtClean="0">
                <a:solidFill>
                  <a:srgbClr val="000066"/>
                </a:solidFill>
              </a:rPr>
              <a:t>quy.</a:t>
            </a:r>
            <a:endParaRPr lang="en-US" sz="3600">
              <a:solidFill>
                <a:srgbClr val="000066"/>
              </a:solidFill>
            </a:endParaRPr>
          </a:p>
        </p:txBody>
      </p:sp>
    </p:spTree>
    <p:extLst>
      <p:ext uri="{BB962C8B-B14F-4D97-AF65-F5344CB8AC3E}">
        <p14:creationId xmlns:p14="http://schemas.microsoft.com/office/powerpoint/2010/main" val="4233645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A8AFADA6-5304-4B28-9DB9-68A01080B9C1}" type="slidenum">
              <a:rPr lang="en-US" altLang="en-US" smtClean="0"/>
              <a:pPr/>
              <a:t>5</a:t>
            </a:fld>
            <a:endParaRPr lang="en-US" altLang="en-US"/>
          </a:p>
        </p:txBody>
      </p:sp>
      <p:sp>
        <p:nvSpPr>
          <p:cNvPr id="8196" name="Rectangle 4"/>
          <p:cNvSpPr>
            <a:spLocks noGrp="1" noChangeArrowheads="1"/>
          </p:cNvSpPr>
          <p:nvPr>
            <p:ph type="title"/>
          </p:nvPr>
        </p:nvSpPr>
        <p:spPr>
          <a:xfrm>
            <a:off x="990600" y="228600"/>
            <a:ext cx="6172200" cy="609600"/>
          </a:xfrm>
        </p:spPr>
        <p:txBody>
          <a:bodyPr>
            <a:noAutofit/>
          </a:bodyPr>
          <a:lstStyle/>
          <a:p>
            <a:pPr marL="0" indent="0">
              <a:buNone/>
            </a:pPr>
            <a:r>
              <a:rPr lang="en-US" sz="2800" smtClean="0">
                <a:solidFill>
                  <a:srgbClr val="C00000"/>
                </a:solidFill>
              </a:rPr>
              <a:t>Điều 3. Giải thích từ ngữ</a:t>
            </a:r>
            <a:endParaRPr lang="en-US" sz="2800">
              <a:solidFill>
                <a:srgbClr val="C00000"/>
              </a:solidFill>
            </a:endParaRPr>
          </a:p>
        </p:txBody>
      </p:sp>
      <p:sp>
        <p:nvSpPr>
          <p:cNvPr id="8197" name="Rectangle 5"/>
          <p:cNvSpPr>
            <a:spLocks noGrp="1" noChangeArrowheads="1"/>
          </p:cNvSpPr>
          <p:nvPr>
            <p:ph sz="quarter" idx="13"/>
          </p:nvPr>
        </p:nvSpPr>
        <p:spPr>
          <a:xfrm>
            <a:off x="533400" y="1219200"/>
            <a:ext cx="7772400" cy="5105400"/>
          </a:xfrm>
        </p:spPr>
        <p:txBody>
          <a:bodyPr>
            <a:normAutofit/>
          </a:bodyPr>
          <a:lstStyle/>
          <a:p>
            <a:pPr marL="45720" indent="0" algn="just">
              <a:buNone/>
            </a:pPr>
            <a:r>
              <a:rPr lang="en-US" sz="3200" smtClean="0">
                <a:solidFill>
                  <a:srgbClr val="000066"/>
                </a:solidFill>
              </a:rPr>
              <a:t>1. Công bố hợp chuẩn.</a:t>
            </a:r>
            <a:endParaRPr lang="en-US" sz="3200">
              <a:solidFill>
                <a:srgbClr val="000066"/>
              </a:solidFill>
            </a:endParaRPr>
          </a:p>
          <a:p>
            <a:pPr marL="45720" indent="0" algn="just">
              <a:buNone/>
            </a:pPr>
            <a:r>
              <a:rPr lang="en-US" sz="3200" smtClean="0">
                <a:solidFill>
                  <a:srgbClr val="000066"/>
                </a:solidFill>
              </a:rPr>
              <a:t>2. Công bố hợp quy.</a:t>
            </a:r>
            <a:endParaRPr lang="en-US" sz="3200">
              <a:solidFill>
                <a:srgbClr val="000066"/>
              </a:solidFill>
            </a:endParaRPr>
          </a:p>
          <a:p>
            <a:pPr marL="0" indent="0" algn="just">
              <a:buNone/>
            </a:pPr>
            <a:r>
              <a:rPr lang="en-US" sz="3200" smtClean="0">
                <a:solidFill>
                  <a:srgbClr val="000066"/>
                </a:solidFill>
              </a:rPr>
              <a:t>3. Tổ chức chứng nhận thực hiện hoạt động chứng nhận phù hợp tiêu chuẩn.</a:t>
            </a:r>
            <a:endParaRPr lang="en-US" sz="3200">
              <a:solidFill>
                <a:srgbClr val="000066"/>
              </a:solidFill>
            </a:endParaRPr>
          </a:p>
          <a:p>
            <a:pPr marL="0" indent="0" algn="just">
              <a:buNone/>
            </a:pPr>
            <a:r>
              <a:rPr lang="en-US" sz="3200" smtClean="0">
                <a:solidFill>
                  <a:srgbClr val="000066"/>
                </a:solidFill>
              </a:rPr>
              <a:t>4. Tổ chức chứng nhận thực hiện hoạt động chứng nhận phù hợp quy chuẩn.</a:t>
            </a:r>
          </a:p>
          <a:p>
            <a:pPr marL="0" indent="0" algn="just">
              <a:buNone/>
            </a:pPr>
            <a:r>
              <a:rPr lang="en-US" sz="3200" smtClean="0">
                <a:solidFill>
                  <a:srgbClr val="000066"/>
                </a:solidFill>
              </a:rPr>
              <a:t>5. Tổ chức thử nghiệm thực hiện hoạt động thử nghiệm chất lượng sản phẩm, hàng hoá.</a:t>
            </a:r>
            <a:endParaRPr lang="en-US" sz="3200">
              <a:solidFill>
                <a:srgbClr val="0000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6</a:t>
            </a:fld>
            <a:endParaRPr lang="en-US" altLang="en-US"/>
          </a:p>
        </p:txBody>
      </p:sp>
      <p:sp>
        <p:nvSpPr>
          <p:cNvPr id="8196" name="Rectangle 4"/>
          <p:cNvSpPr>
            <a:spLocks noGrp="1" noChangeArrowheads="1"/>
          </p:cNvSpPr>
          <p:nvPr>
            <p:ph type="title"/>
          </p:nvPr>
        </p:nvSpPr>
        <p:spPr>
          <a:xfrm>
            <a:off x="76200" y="304800"/>
            <a:ext cx="8534400" cy="685800"/>
          </a:xfrm>
        </p:spPr>
        <p:txBody>
          <a:bodyPr>
            <a:noAutofit/>
          </a:bodyPr>
          <a:lstStyle/>
          <a:p>
            <a:pPr marL="0" indent="0" algn="ctr">
              <a:buNone/>
            </a:pPr>
            <a:r>
              <a:rPr lang="en-US" sz="2800" smtClean="0">
                <a:solidFill>
                  <a:srgbClr val="C00000"/>
                </a:solidFill>
              </a:rPr>
              <a:t>Điều 4. Dấu hợp chuẩn, dấu hợp quy</a:t>
            </a:r>
            <a:endParaRPr lang="en-US" sz="2800">
              <a:solidFill>
                <a:srgbClr val="C00000"/>
              </a:solidFill>
            </a:endParaRPr>
          </a:p>
        </p:txBody>
      </p:sp>
      <p:sp>
        <p:nvSpPr>
          <p:cNvPr id="8197" name="Rectangle 5"/>
          <p:cNvSpPr>
            <a:spLocks noGrp="1" noChangeArrowheads="1"/>
          </p:cNvSpPr>
          <p:nvPr>
            <p:ph sz="quarter" idx="13"/>
          </p:nvPr>
        </p:nvSpPr>
        <p:spPr>
          <a:xfrm>
            <a:off x="304800" y="1371600"/>
            <a:ext cx="8305800" cy="4267200"/>
          </a:xfrm>
        </p:spPr>
        <p:txBody>
          <a:bodyPr>
            <a:normAutofit/>
          </a:bodyPr>
          <a:lstStyle/>
          <a:p>
            <a:pPr marL="0" indent="0" algn="just">
              <a:buNone/>
            </a:pPr>
            <a:r>
              <a:rPr lang="en-US" sz="2800" smtClean="0">
                <a:solidFill>
                  <a:schemeClr val="accent3">
                    <a:lumMod val="50000"/>
                  </a:schemeClr>
                </a:solidFill>
              </a:rPr>
              <a:t>1. Dấu hợp chuẩn và sử dụng dấu hợp chuẩn</a:t>
            </a:r>
          </a:p>
          <a:p>
            <a:pPr marL="571500" indent="-571500" algn="just">
              <a:buClr>
                <a:schemeClr val="accent2"/>
              </a:buClr>
              <a:buSzPct val="100000"/>
              <a:buFont typeface="Arial" pitchFamily="34" charset="0"/>
              <a:buChar char="•"/>
            </a:pPr>
            <a:r>
              <a:rPr lang="en-US" sz="2800" smtClean="0">
                <a:solidFill>
                  <a:srgbClr val="000066"/>
                </a:solidFill>
              </a:rPr>
              <a:t>Bảo đảm rõ ràng, không gây nhầm lẫn với các dấu khác.</a:t>
            </a:r>
          </a:p>
          <a:p>
            <a:pPr marL="571500" indent="-571500" algn="just">
              <a:buClr>
                <a:schemeClr val="accent2"/>
              </a:buClr>
              <a:buSzPct val="100000"/>
              <a:buFont typeface="Arial" pitchFamily="34" charset="0"/>
              <a:buChar char="•"/>
            </a:pPr>
            <a:r>
              <a:rPr lang="en-US" sz="2800" smtClean="0">
                <a:solidFill>
                  <a:srgbClr val="000066"/>
                </a:solidFill>
              </a:rPr>
              <a:t>Phải thể hiện được đầy đủ ký hiệu của tiêu chuẩn tương ứng dùng làm căn cứ chứng nhận hợp chuẩn.</a:t>
            </a:r>
          </a:p>
        </p:txBody>
      </p:sp>
      <p:pic>
        <p:nvPicPr>
          <p:cNvPr id="5" name="Picture 5" descr="Dauhopchuan.jpg">
            <a:hlinkClick r:id="rId2" action="ppaction://hlinkfile"/>
          </p:cNvPr>
          <p:cNvPicPr>
            <a:picLocks noChangeAspect="1" noChangeArrowheads="1"/>
          </p:cNvPicPr>
          <p:nvPr/>
        </p:nvPicPr>
        <p:blipFill>
          <a:blip r:embed="rId3">
            <a:lum bright="30000" contrast="58000"/>
            <a:extLst>
              <a:ext uri="{28A0092B-C50C-407E-A947-70E740481C1C}">
                <a14:useLocalDpi xmlns:a14="http://schemas.microsoft.com/office/drawing/2010/main" val="0"/>
              </a:ext>
            </a:extLst>
          </a:blip>
          <a:srcRect/>
          <a:stretch>
            <a:fillRect/>
          </a:stretch>
        </p:blipFill>
        <p:spPr bwMode="auto">
          <a:xfrm>
            <a:off x="5976257" y="4343400"/>
            <a:ext cx="1295400" cy="1489028"/>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Hinh-dang-va-mau-sac-dau-H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8286" y="4389680"/>
            <a:ext cx="1371600" cy="14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405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7</a:t>
            </a:fld>
            <a:endParaRPr lang="en-US" altLang="en-US"/>
          </a:p>
        </p:txBody>
      </p:sp>
      <p:sp>
        <p:nvSpPr>
          <p:cNvPr id="8197" name="Rectangle 5"/>
          <p:cNvSpPr>
            <a:spLocks noGrp="1" noChangeArrowheads="1"/>
          </p:cNvSpPr>
          <p:nvPr>
            <p:ph sz="quarter" idx="13"/>
          </p:nvPr>
        </p:nvSpPr>
        <p:spPr>
          <a:xfrm>
            <a:off x="685800" y="1600200"/>
            <a:ext cx="7848600" cy="3505200"/>
          </a:xfrm>
        </p:spPr>
        <p:txBody>
          <a:bodyPr/>
          <a:lstStyle/>
          <a:p>
            <a:pPr marL="0" indent="0" algn="just">
              <a:buNone/>
            </a:pPr>
            <a:r>
              <a:rPr lang="en-US" sz="3600" smtClean="0">
                <a:solidFill>
                  <a:srgbClr val="000066"/>
                </a:solidFill>
              </a:rPr>
              <a:t>Trường hợp công bố hợp chuẩn trên cơ sở </a:t>
            </a:r>
            <a:r>
              <a:rPr lang="en-US" sz="3600" i="1" smtClean="0">
                <a:solidFill>
                  <a:srgbClr val="00B050"/>
                </a:solidFill>
              </a:rPr>
              <a:t>kết quả tự đánh giá</a:t>
            </a:r>
            <a:r>
              <a:rPr lang="en-US" sz="3600" smtClean="0">
                <a:solidFill>
                  <a:schemeClr val="accent4">
                    <a:lumMod val="50000"/>
                  </a:schemeClr>
                </a:solidFill>
              </a:rPr>
              <a:t> </a:t>
            </a:r>
            <a:r>
              <a:rPr lang="en-US" sz="3600" smtClean="0">
                <a:solidFill>
                  <a:srgbClr val="000066"/>
                </a:solidFill>
              </a:rPr>
              <a:t>thì không phải quy định về hình dạng, kết cấu, cách thể hiện và </a:t>
            </a:r>
            <a:r>
              <a:rPr lang="en-US" sz="3600" i="1" smtClean="0">
                <a:solidFill>
                  <a:srgbClr val="00B050"/>
                </a:solidFill>
              </a:rPr>
              <a:t>không được sử dụng dấu hợp chuẩn</a:t>
            </a:r>
            <a:r>
              <a:rPr lang="en-US" sz="3600" i="1" smtClean="0">
                <a:solidFill>
                  <a:srgbClr val="000066"/>
                </a:solidFill>
              </a:rPr>
              <a:t>.</a:t>
            </a:r>
            <a:endParaRPr lang="en-US" sz="3600" i="1">
              <a:solidFill>
                <a:srgbClr val="000066"/>
              </a:solidFill>
            </a:endParaRPr>
          </a:p>
        </p:txBody>
      </p:sp>
      <p:sp>
        <p:nvSpPr>
          <p:cNvPr id="6" name="Rectangle 4"/>
          <p:cNvSpPr txBox="1">
            <a:spLocks noChangeArrowheads="1"/>
          </p:cNvSpPr>
          <p:nvPr/>
        </p:nvSpPr>
        <p:spPr>
          <a:xfrm>
            <a:off x="304800" y="435429"/>
            <a:ext cx="8077200" cy="6096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sz="2800" smtClean="0">
                <a:solidFill>
                  <a:srgbClr val="C00000"/>
                </a:solidFill>
              </a:rPr>
              <a:t>Điều 4. Dấu hợp chuẩn, dấu hợp quy (tt)</a:t>
            </a:r>
            <a:endParaRPr lang="en-US" sz="2800">
              <a:solidFill>
                <a:srgbClr val="C00000"/>
              </a:solidFill>
            </a:endParaRPr>
          </a:p>
        </p:txBody>
      </p:sp>
    </p:spTree>
    <p:extLst>
      <p:ext uri="{BB962C8B-B14F-4D97-AF65-F5344CB8AC3E}">
        <p14:creationId xmlns:p14="http://schemas.microsoft.com/office/powerpoint/2010/main" val="1892326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AFADA6-5304-4B28-9DB9-68A01080B9C1}" type="slidenum">
              <a:rPr lang="en-US" altLang="en-US" smtClean="0"/>
              <a:pPr/>
              <a:t>8</a:t>
            </a:fld>
            <a:endParaRPr lang="en-US" altLang="en-US"/>
          </a:p>
        </p:txBody>
      </p:sp>
      <p:sp>
        <p:nvSpPr>
          <p:cNvPr id="8196" name="Rectangle 4"/>
          <p:cNvSpPr>
            <a:spLocks noGrp="1" noChangeArrowheads="1"/>
          </p:cNvSpPr>
          <p:nvPr>
            <p:ph type="title"/>
          </p:nvPr>
        </p:nvSpPr>
        <p:spPr>
          <a:xfrm>
            <a:off x="329746" y="168276"/>
            <a:ext cx="8077200" cy="609600"/>
          </a:xfrm>
        </p:spPr>
        <p:txBody>
          <a:bodyPr>
            <a:normAutofit/>
          </a:bodyPr>
          <a:lstStyle/>
          <a:p>
            <a:pPr marL="0" indent="0" algn="ctr">
              <a:buNone/>
            </a:pPr>
            <a:r>
              <a:rPr lang="en-US" sz="2800" smtClean="0">
                <a:solidFill>
                  <a:srgbClr val="C00000"/>
                </a:solidFill>
              </a:rPr>
              <a:t>Điều 4. Dấu hợp chuẩn, dấu hợp quy (tt)</a:t>
            </a:r>
            <a:endParaRPr lang="en-US" sz="2800">
              <a:solidFill>
                <a:srgbClr val="C00000"/>
              </a:solidFill>
            </a:endParaRPr>
          </a:p>
        </p:txBody>
      </p:sp>
      <p:sp>
        <p:nvSpPr>
          <p:cNvPr id="8197" name="Rectangle 5"/>
          <p:cNvSpPr>
            <a:spLocks noGrp="1" noChangeArrowheads="1"/>
          </p:cNvSpPr>
          <p:nvPr>
            <p:ph sz="quarter" idx="13"/>
          </p:nvPr>
        </p:nvSpPr>
        <p:spPr>
          <a:xfrm>
            <a:off x="762000" y="838199"/>
            <a:ext cx="7696200" cy="4299857"/>
          </a:xfrm>
        </p:spPr>
        <p:txBody>
          <a:bodyPr>
            <a:noAutofit/>
          </a:bodyPr>
          <a:lstStyle/>
          <a:p>
            <a:pPr marL="45720" indent="0" algn="just">
              <a:buNone/>
            </a:pPr>
            <a:r>
              <a:rPr lang="en-US" sz="2800" smtClean="0">
                <a:solidFill>
                  <a:srgbClr val="00B050"/>
                </a:solidFill>
              </a:rPr>
              <a:t>2. Dấu hợp quy và sử dụng dấu hợp quy</a:t>
            </a:r>
          </a:p>
          <a:p>
            <a:pPr marL="0" indent="0" algn="just">
              <a:buClr>
                <a:schemeClr val="accent2"/>
              </a:buClr>
              <a:buSzPct val="100000"/>
            </a:pPr>
            <a:r>
              <a:rPr lang="en-US" sz="2800" smtClean="0">
                <a:solidFill>
                  <a:srgbClr val="000066"/>
                </a:solidFill>
              </a:rPr>
              <a:t>Dấu hợp quy được sử dụng trực tiếp trên sản phẩm, hàng hoá hoặc trên bao bì hoặc trong tài liệu kỹ thuật hoặc trên nhãn gắn trên sản phẩm, hàng hoá ở vị  trí dễ thấy, dễ đọc.</a:t>
            </a:r>
          </a:p>
          <a:p>
            <a:pPr marL="0" indent="0" algn="just">
              <a:buClr>
                <a:schemeClr val="accent2"/>
              </a:buClr>
              <a:buSzPct val="100000"/>
            </a:pPr>
            <a:r>
              <a:rPr lang="en-US" sz="2800" smtClean="0">
                <a:solidFill>
                  <a:srgbClr val="000066"/>
                </a:solidFill>
              </a:rPr>
              <a:t>Dấu </a:t>
            </a:r>
            <a:r>
              <a:rPr lang="en-US" sz="2800">
                <a:solidFill>
                  <a:srgbClr val="000066"/>
                </a:solidFill>
              </a:rPr>
              <a:t>hợp quy phải bảo đảm không dễ tẩy xoá và không thể bóc ra gắn </a:t>
            </a:r>
            <a:r>
              <a:rPr lang="en-US" sz="2800" smtClean="0">
                <a:solidFill>
                  <a:srgbClr val="000066"/>
                </a:solidFill>
              </a:rPr>
              <a:t>lại.</a:t>
            </a:r>
          </a:p>
          <a:p>
            <a:pPr marL="0" indent="0" algn="just">
              <a:buClr>
                <a:schemeClr val="accent2"/>
              </a:buClr>
              <a:buSzPct val="100000"/>
            </a:pPr>
            <a:r>
              <a:rPr lang="en-US" sz="2800" smtClean="0">
                <a:solidFill>
                  <a:srgbClr val="000066"/>
                </a:solidFill>
              </a:rPr>
              <a:t>Dấu </a:t>
            </a:r>
            <a:r>
              <a:rPr lang="en-US" sz="2800">
                <a:solidFill>
                  <a:srgbClr val="000066"/>
                </a:solidFill>
              </a:rPr>
              <a:t>hợp quy phải được thiết kế và thiết kế cùng một màu, dễ nhận biết.</a:t>
            </a:r>
            <a:endParaRPr lang="en-US" sz="2800" smtClean="0">
              <a:solidFill>
                <a:srgbClr val="000066"/>
              </a:solidFill>
            </a:endParaRPr>
          </a:p>
        </p:txBody>
      </p:sp>
      <p:sp>
        <p:nvSpPr>
          <p:cNvPr id="3" name="AutoShape 2" descr="data:image/jpeg;base64,/9j/4AAQSkZJRgABAQAAAQABAAD/2wCEAAkGBhQSEBUUEBISFBQVGBcaFRYXFhYYFhYbGhYVFxsYFRgYJycfGhkvGRcXIi8gIycpLCwvFh4xNTAqNSYrLCkBCQoKDQwNFA8MFCkYFBgpKSkpKSkpKSkpKSkpKSkpKSkpKSkpKSkpKSkpKSkpKSkpKSkpKSkpKSkpKSkpKSkpKf/AABEIAN0A5AMBIgACEQEDEQH/xAAbAAADAQEBAQEAAAAAAAAAAAAABAUGAwECB//EAFAQAAECAwQDCQwIBAQFBQEAAAECAwAEEQUSITEGEzIUIiNBUVJTYXMVMzRCYnFykZOy0dJDVGOBkrGzwySDocEHgqO0FjV0wtNEVWSi8CX/xAAVAQEBAAAAAAAAAAAAAAAAAAAAAf/EABQRAQAAAAAAAAAAAAAAAAAAAAD/2gAMAwEAAhEDEQA/AP3GCCCAIIIIAggggCCCCAIIIIAggggOTyyLtCnFQBqeLHLrj1iZStIU2pK0mtFJIINDQ0IwzEJ25INvtFl66W3CEqBKgSDXBJSQQrrrCUpobLoQlJDi7opeLiwSBlUJIGVBgBlAdrNtd1yYdbWwpCEXrrhyXRZTvfuFcadVRjFJmZSvFCkqAJSSkg0KTQg04wcCOKIln2HKvNJcQhwJVWlXXa4EjiV1R9WTouzKvqcbBK3SorUpZJAAASlKcqAYVzwxJgL0EEEAQQQQBBBBAEEEEAQQQQBBBBAEEEEAQg81ffulSwA2CAlak4lShU3SK5CH4TT4SezT764D3uYnnPe1c+MKvSQDzaQt6iguo1rmNLtOPrMVYRmfCGvRc/7ID77mJ5z3tXPjCs3JBKmgFvUUuh4VzEatw0z5QPVFWEp/bY7X9p2A+u5iec97Vz4wraEkEoBSt4G+0O+uZKdQk8fITFWErV2B2jP6zcB73MTznvaufGFrTkgllxSVvApQog61zAgHripCds+Du+gr8jAfXcxPOe9q58Y5v2ckIUQt6oB+lc5PPD0c5nYV6J/IwE1uTBbaJcdBVcrVxw3qprTPA9cOdzE8572rnxj4l10ZZxIqGxgK13uR5B1w9AYlqebWwlqXm7r4KCo6xQShOtF4KBVdCim9vagnEiKVmzLLy0t64F9CauoD7t4EpTUtVO+RWovCowpWsfVg6OS2rS7qGr6kkKIAUFb4mqgcFK8oioxFaQ5L2KwzMaxttpLjgIUab8gAb1B8VPGUigxrnAfUhJBSVFS3jRbg765kFqA4+QQz3MTznvaufGPLL2Fdo7+ouHICXKyIK3QVvUSsAcK5gNU2rl5VH1wz3MTznvaufGPJHbe7Qfosw5ASm5IF5ab71Ahsga1zMl2vH5I9UNdzE8572rnxj5Z8Ic7Nr3nodgJapIa8JvvXShRprXMwpIrn1mGe5iec97Vz4x4rwlPZq99EOQEp+SAdbSFvUVfrwrmNAKccNdzE8572rnxj5me/M/zPdEOwE56W1a2ilTmK6EFxagRcWcQokZgeqKMJz+0z2n7bkOQBBBBAETXpULmDUrFG07K1J8dWd0isUoTT4SezT764DlM2bdQooLy1AEpTr3BeNMBUmgqeOM7o0286GjNKUV1fF5DroSsBQAokmqaEFPXdB46DZxm9HdiX881+sYCv3KTz3vbOfGFJ6zEhbO/exc6VzoneuLEJT+2x2v7TsAdyk8972znxhS07MSEDfvd8Z+lc6ZvrixCdq7A7Rn9ZuA87lJ573tnPjClrWYkS7tFvbCvpXOQ9ccbb0waYcDDaVzM0RVMuyAV05zhO9aR5SyOqsRrSsOcmWXFz8xqW7iiJWVUUpyODz537nWE3U+eAetfSGSl16tyZdU9xMtOPOvH+W2SofeBE92fnHknc0hMNpod/NzamuLPVNla/XSNVZFgy8qi5LMttJ47iQCetRzUeskmGpnYV6J/IwH51MN2gxuJT003q3phhpTbQfrdWCcXHFniTxJGcb0WWnnve2c+MZnSzvVmf9bKe45GygIlg2QkSzYvPjA/Sr5xPEaRI0xQ825Jtyj62lTD6m1KWVugAMuubN4HNAyIjQaNt3ZVsVrgcaEZqUcjEjS/wyy/+qX/tZiAlyctaTaVEtsTSQtzvc1MS7lb6q0S5eRnXxh54YTpaw2aTyJ+SOVX1O6onqfbUpv1kRqrL2Fdo7+ouGlJBFCAQcwcj54CLZUs06XVtvOLQVi6pD61JI1TWIUFUMP8AcpPPe9s58Yzn/AzWtecknHJJ0OCimKBtXBNK4Rg8GsVJOQOOcfX/ABTMSe9tVpOqyE4wFFn+e3itnz75OOYgKzVmJ3Q4L72w19K5znuuG+5See97Zz4x8SUwlby1tqStCm2SlSSClQJexBGBEUICOqzE7oSL73e1fSuc9HXDfcpPPe9s58Y9V4Sns1e+iHICPMWYnXNC+9jf+lc5o64b7lJ573tnPjHsz35n+Z7ohyAlzEiELZIU4eE8Zxah3tziJpFSE5/aZ7T9tyHIAggggCJr0sFzBqpYo2nZUU+OrOmcUoTT4SezT764DzuWOke9qv4xntH5AFDG/dxM1k4riePXGujN6O7Ev55r9YwFfuWOke9qv4wpPWaAtnhHsXOlX0TvXFiErQO/Y7T9p2A8NmJGJce9qv4xip+dcnjcs9x5EqlxtLk4VqN9WtQm7KJOC6KzcO9FDSsfdtF62UPNyqy3JIS4nWg0M46AQEIJylwvBSvHIIGFYrWetTLSZR9XCoWzqzdQlDjYeaALQQlIAGAUilUk5kFKiU9Y+h7EqgpY1qbxvLVrVlbiuNTiiaqV1mOlr2aBLunWPbCvpV8h64sQnbPg7voK/IwR53LHSPe1X8Y5zFmC4rhHtk/Sr5PPDzzyUJKlqCUjEqJAAHKScAIys1p826FJs9h+dNCCtoBMunDGr7lEH/LegEdKpEBuzd+6azkqMXFGlULy5D1xrhZY6R72q/jGVZsWem9yKmTKMMsONPJQ3rHXVFCTQKcN1IwJySY20BD0fs2ss3eddJocQ6um0f7RI0skAJuzBfdxmljFxRp/Cv5Y4GNFo6VbmbviiqGuXONMuqkT9LLGefXLLlloQ7LuqcSXEKW2eCW3dXdUkjBZxHJAN2bZoKVb97vjv0q+kV1w13LHSPe1X8YzEhpFOS6VbqkFOovuVdk163HWKrVld1yla7N6NBYmk8tNgmWeSsp20YpcR1LbVRSfvEB8Sdmi+9v3sHB9KvoWuuGjZKTmt72q/jHsjtvdoP0WYcgMBMaIuSj7i7KJCQELdlC4pLb15TtS0v6JzDDxCTiOOL2j8+zONlTTkwlSDddaW4tLrKxmhxNcD/Q5isVGfCHOza956JGkeja1OCbkVJbnEClT3uYQPoXwM08is0nEQDirNG6EjWPd7V9Kvno64b7ljpHvar+MStHtIUTiwtKVNuIQtDzKttlwLRVCx/UHIihEaKAjzFmjXNDWPY3/AKRfNHXDfcsdI97Vfxj2Z78z/M90Q5AS5iSCFskKcPCZKWpQ725xGKkJz+0z2n7bkOQBBBBAETXpa/MHfLTRtOyop8dWdM4pQmnwk9mn31wHncsdI97RUZ7R+QBQxwjuJmslnieMa6M3o7sS/nmv1jAV+5Y6R72iox2kze6ptuQZdfughU44HDvEKbcusp+0WkKrzU48cajSm3RKSq3bt9eCWmxm46s3W0DzqI+6p4onWFYJlWmEuKvvuPKcmHOkdW06VH0RgkDiCRAVZawkNoShtTqEIASlKVkBIAoAByUjOzFgzDl/dTirgeZLCkrN9BK2hebrWl2qheVUrKlb1KaBW0hO1dgdoz+s3ASZFd1RamnXEOpSVXtYpLbqBm4ipwpheQTVJPGClRnaXWu2ylUu0qYfmloUUsocO9TQ8I8rJtscpzyAMcv8QqzRbkJYqMyvfki7cYbNUl10kEioKkpSkgqvEVpWtCR0fbk5R5sXlurQtbz6gSt5VCLy1muNKb2tBXDCAVl9AVTFF2q+uZVW8lhKlCWaPEAk4ukc5yvmEX3bJSlshK3QAk0AWQBQZADIRTjlM7CvRP5GAQkLNBab4R7YT9IrmiO/csdI97RUdbO7y36CfdEMQEHR2QvSzZKnk4HDWK5yoccsvfp3752sdaqgwGY44NHHgqVbIrkczU4KUP7Q26nfoN0Gl7GtKYDi4/7QE6zbNBSrhHu+O/SK6RULWroLLzCgtzXB5He3kOKQ8j0VjH7jUdUVbL2Fdo7+ouHID88anH5BxwT7jz0trADOIJSWyW26bpaTkmhSNYnDlAjZtSKVJCkPOqSoApUHSQQcQQRmI+5RIKnwQCC4AQcjwLOcZaYl1WQsushSrNUavMipMmScXWRnqK7SPF2hhUQF5qzRuhwax7Ya+kVznob7ljpHvaKj5lHkqeWpBCkqbZKSDUEEvEEEZikPwGD0psdcvMCclNapaWyZpsKN+YZSpIoD0iASpPLQp5I09ntNvtIdZfdW24kKQoOKoQRUGGVeEp7NXvojN2MNwT6pPKWmr70pyNuDfPsDkGOsSOtY4oCxMWaNc0NY94/0iuaIb7ljpHvaKj2Z78z/ADPdEOQEuYkglxk33DwmSlkjvbnEYqQnP7TPaftuQ5AEEEEARNelr8wd8tNG07KqV36s4pQmnwk9mn31wHncz7V78ZjPaPyNUscI7iZrJZ4njGujL2I+ENMrUaJTusqPIA6ok+qAQXIbrtXV6x0syCUrVVecw6Dcp6LNT53RF+es7fs8K9i5zz0TsT/8OWDuITDgo5OLXMr/AJpqgfc0Gx90W5/bY7X9p2AO5n2r34zEPTJ4S0qXAp5xzWNJab1hq64XUXUJ6zT7gCeKNTGGnv4y0yo4s2etlCORUy642Vq67jRCeouKgKejGiJYaKnnnFzLxC5lwKIvrpSg8hI3qRyDrMOW1ZQMu7Vx47xRoVnMCo/qBFqE7Z8Hd9BX5GA4okTeuqdeqbxBClXaVwBOQVQjz0JHIPZizd4rhXtk+OeSHnWgpJSoVB//AGYyPXC77hCVJVjULukJNKAZKONDn56fdALSFm8E3wr2wnxzzRHfuZ9q9+Mx1s7vLfoJ90QxAQrAkgqWbIdeoQfGpkojKGnbLF9HCOeNiXDeGA2Rx9cfWj1NzN3btKHZy2j/AHhp08IjY8bPayGz/eAnWbZ1Uq4V7vjvjnpFQ33M+1e/GY9svYV2jv6i4cgJEnZu/e4V7vg8c9C1DKrKBFC48QcwV1B88fUjtvdoP0WYcgPz+xZESFoGSLjwYeQFSZvmjdC4pUsT+Naeqo4o2fcz7V78ZiLpXYhmkvJbN19tDDsuvmPNqeUg+YnenqUYqaN20JuUamEimsSCpPNUMFoPWFhQ+6A5Ks7+ISNa93tXjnnIibpno0p2VUphx0zDBD0vVRPCN1IH+YXk/wCeLyvCU9mr30Q5AZqzXETKJV9t1648grG/NRVAND1g4HzRY7mfavfjMZXREambfk+Jh9xbQ4g1MIDyQOoLLqfujbwEuYkrrjJvuK4TJSqjvbnFFSE5/aZ7T9tyHIAggggCJr8tfmDv1po2nZNK79WcUoTT4SezT764DzuZ9s9+MfCPzzSJBRZRuuO3nRMNJF7CrsyGeTyzH6hH5nbeLVlo4l2hQ+ZMw45/2CA3ctYoQhKEOvBKAEpF4YACgGXII4Ttnb9nhXsXOcOid6osQlP7bHaftOwHCeYDTS3FvPXW0qWrfjJIKjxcgjM6KWOpNmMuOOOhyYcafdorNb76HMcMwFJH+WKf+JbxTZM1dzW3q/aKS1/3xXnWQhlCU5JWwB5g80B+UB99zPtnvxj4Qpa1nUl3TrXthXjjkPVFiE7Z8Hd9BX5GA87m/bPfjHwjjOWVVtYLrxBSqov54HqinHKZ2FeifyMBKkJIhDYU69vkpu0Jw3gNFGmBzx/vm73N+2e/GPhH3IoBYQCKgoSCOUFIj6SooIBxSSAigUSMPHOPJtHlAzzCXYVl0l26OPJFDhfB8Y9UMO2fv0DXu43sCoVOAyNMI+tHGrsq2BXI5ihxUo5ffDbq9+gXqVvYUrXAcfF/eAnWbZ1Uq4V7vjvjDpFdUN9zPtnvxj4R7ZewrtHf1Fw5AR5Ozt+9wr3fB4w6JrqhvuZ9s9+MfCPZHbe7Qfosw5AR2rO/iHBrXthrxxznuqIWi0hqpyeldY6lKXEPtgKA3swklXF0yHPXGoZ8Ic7Nr3nogv7y3Wz00k4k9ZafbUP6OqgKarO/iEjWvd7V4w5yOqG+5n2z34x8I9V4Sns1e+iHIDDzll6u3GFa10CYlXkVvCpUytCwK05ri41fcz7Z78Y+EQdLN7P2Wv8A+Q639zks7/dAjVwEp+TuuMnWOK4TJSqjvbnVFWE5/aZ7T9tyHIAggggCJr8vfmDRa0UbGyQK79WdQYpQmnwk9mn31wEsNJXMlAdnSpFApQVRlKroWEKoKXriknKmIFa4RirXksLKq69RU86nBdLtVP4pIGBrx9Zj9L7lta7XatGtpS/dF6mWfmw82EfnukRuyci70E6HD5t2BB/ouCt05Y14EF+ZFaZOUOHIQMIUnLHoWU6+YO/KalzHFp3GtK1684uwlP7bHa/tOwRk/wDEOydXZjp10woBbCiFuXsphmtaitKY0yi1aFiXUV18ybzjVaukgVeb2ajD7o908kC9Zk22naLLhT6SUlSf/skR1atAPybDwyd3Ksf5nGlf3gO3cTf390TNeTWb3KmzS7/SFLZsXgFnXzO9Qqg1tAcPGoN998XoTtnwd30FfkYDi7Yt4UL8yMa4OXTlTMDLqj4mLH4NQ18zsEd8xwB46Vr15xVjlM7CvRP5GAl2ZY9GW6PzGyDi5XNPWMR1R1bsG6CNfMmtK3nb2XJUYf3hyzu8t+gn3RDEBmtG7Cow2d0TBwIwdJTSpyBFMoh6bS803NSKZKYd1i9dVC3CEOBptLlxVBgTSl41pXkrGv0dvbmbv7VDXLnGmXVSM7praTcvaFnOvLCEJM3UnrYAAAzJJIAAxJMB10YcROMqo9NNOIdcDzJcuOMrK1G64EjkNQcjmIursaoIL8zjTJyhw5CBUf3jBWw84t1uZspsKmA6ULdqpLTiFvkBl7e3XRvgapVeRicAI22jekqJtKhdU0+0br7C9tpXXzkHNKxgoeqA+JCx6KdAfmMF0qXKk1aaNSSKk8h4oZZsO6KCYmTiDi7eOHWRl1R3kdt7tB+izDkBBYsb+Id4eZxQivC1zU7kCMMsKZRGtOzf/wC1JjXPk7nmlE38gFS6RQUpQk44Y0HJGrZ8Ic7Nr3nozzbwXb6gSAWpJISDgVax8qUUg5gBtAJGV4QD79i3n0gvzIo2s1DtDtozIGMOO2LeBBfmRUg4OXThhgQMB1R2V4Sns1e+iHIDC6Y2TR+zE6581mrtS5iBud81BpW9hn1mNQzYt0AB+ZONcXLxypmRl1RH0j39qWY3zVTTx8yGNWD+J0RqoCE9Y1xbfDTCrzlN86TTeObPJ90W0ppy58cKz+0z2n7bkOQBBBBAETX5cqmDRa0UbTs3cd+rOoMUoTT4SezT764Dzucrp3vWj5Yw8/YSn7NU2lxwqW3O3BVNLyXCpPFXbSmP0WM3o7sS/nmv1jAd9HnDMyjD4fe4VtC80YFSQSNniNR90dZ2QN9nhnu+cqMOCd8mJegp1C5qROG5nipofYPkut08yi4j/JF+f22O1/adgPDZp433vWj5Yxui8qW2HZNTroVJzTbaU1T3pbzbjKhUcxVPOgx+gRidNGTKzTM+nBolpmc5A2HkrbeNOauqSeRzqgNT3OV073rR8sKWtIES7vDPHeK40ch8mK4MKWz4O76CvyMB53OV073rR8sc5izzcVw72R40cnoxRjlM7CvRP5GAQkLPOqb4Z7YTxo5o8mO/c5XTvetHyx1s7vLfoJ90QxAQdHpFRlmyXXUmh3ouADfK4rv3/fELSuxku2jZ7TqluIUJuoVcNKNIOG9wNePiphSNRo27elWzQjA4Ek5KUMzEfSP/AJrZnnm/9vATXxPILiZbXltCiG1FTSysh1V6pVVQrgmqhhQqJocH7U0MdWEvtTKkT7aSEPUTcWmtdU8lKRebOHFgcRGisvYV2jv6iocgMhonaJmFPodW+xMtrGuYUpsqTwbYCgbu/bJBurGBFI0Xc5XTvetHyxDtjRndDjjzC9TNsucC8BXNlmrbo8do8aT5xjDejWk+6Cpl9Gom2aa5kmuGQdaPjtHiVxZHGA7NSB3Q4Nc9sNY1RznvJhW3dDhMhKte8h9olTDwuX2lUpUUAvJORQcFDOKzPhDnZte89HWdnUMtlx1V1KcziTiaAADFSiSAAKkkgDGAx9gWi6ua3POrcam221VoUat9N5NHZclOKTQ1Tmk4GNV3OV073rR8sY20tDVz02h99x2XUEOKZSlxZWwqrQQvaKAvAlSEi7kMcVGrY+lam1KlrSutTLaFLCxg1MtoFS6zyEAVU3mnzQVNZYU7bq6Ou3ZaXS1eqmt9065QG9pS4hvi4xGv7nK6d71o+WMxoMwottzLgIcnXH5gg5hKwkNJ+5lLf9Y2kESn5QpcZJdcVwmSimne3OQCKsJz+0z2n7bkOQBBBBAETXmCqZNFrRRtOzdx36s7wMUoTT4SezT764A3Arp3v9P5Yz2j8mShjhnRjNdHhwx8mNbGb0d2JfzzX6xgJmlkoqUmGJ8Ou3E0YmlbyoZcVvV7NKIdoThkpUX52SVfZ4d01c+z6J3LexSnJRDra23EhSFpKVpORSoUIP3GMdo5OLZebs6YUS5Lrqws5vy5bdCF9a07CusA8cBq9wK6d7/T+WJ9u2RrGShx1xaFraSpKtWQoKdQCDveQxchO1dgdoz+s3AZOwVOSj4s+ZfeCaHcLpKKOtpHeVEpPDIHXvk0PLGgteRVud3h3jvFdHyHyY727YTU2yWngaVBSpJurbWMUuNqGKVg4g/2jLvaQuyra5W0yKqSpMvNgUamMDRLnE0/1HBXEeKA1m4FdO9/p/LHxMSCriuHe2T0fJ6MUI5TOwr0T+RgEJCRVqm+He2E9HzR5MMbgV073+n8sdLO7y36CfdEMQEOwZcrlm1B96hB6LiURzeqI+kMmoWnZo1zpqZvHeVH8Pxb2nrjR6PKBlm7tKUOQoNo8XniNpH/AM1szzzf+3gKdmyKrquHeHCO9H0ivJhvcCune/0/lgsvYV2jv6i4cgJEnIqvvcO93wdH0LXkwnb2h26LriZh1uZaqWHwEXmycwQEi+2eNBwMV5Hbe7Qfosw5AfncppfqXHEWi47LzKQ0hSAWylypdo6xVNVtHkG+BN0456GzrJW+UTD7znOYQFNKS0FCl4qSkpW6QTvhUJCilJIqpXxpHos3OuLCzcdbS0ph4AFbS7z2IBwUnlScCPuI+tHNI1lwyk6lLU22K0T3p9Aw1suTmnlTmk4GA4pEx3R1Z12qDRo5ea41A1G9xxF1SaAiqSLwUbrdv6GMzrWqmluuJrUd7CknlSoJqDSo6wSDFNXhKezV76IcgIztnFLrKQ86AAsCmrwASMBvYd3Arp3v9P5YJnvzP8z3RDkBLmJUpWyS64rhMlXKd7c5EgxUhOf2me0/bchyAIIIIAia8wVTBo4tFG07NzHfqzvAxShNPhJ7NPvrgPNwL+sPepr5Iz2j8oooY4Z0YzWWqw4Y8qY10ZvR3Yl/PNfrGAr7gX9Ye9TXyRntL9G3HdQtiYWmaacJl3FBuiSW1kpVdSCUKCQlQxzrQ0jXQlP7bHa/tOwEfRm1DNtkl19p5o3JhhWpvsrGYO8xSc0qyUMeWHbTkVXBw7p4Rnia6ZvyIU0j0cWpwTcipLc42Kb6urmEZ6l8Di5FZpMfEjpQibaKbqmphp1gPy68HGjrm8+cg8SxgR6oCzuBf1h71NfJCFv2RflXkuuuLQW1VSpLJScDmLkXITtnwd30FfkYDLL0anZIDufMLfYT/wCleWkLT1MPqSqg5ELFByiBrTBlVWpmYmZN4g8FMpZavGniOFGrcHoqMbWFbTk0OtLS6hC0lJqlaQpJwPEcIBSz5JRZbImHaXE5aqmyPIhjcC/rD3qa+SMPaGjrMkbPdkwthTs1LocS266lpaVpUVBTV65iQOKP0SAiWBZ53M3dfdAocAWiNo8ZRyxH0hlFC07NGudNTN48HUfw/FRNPWDGi0dZCZZsCuRzpXFRPF54j6R/81szzzf+3gKdmyKrquHeHCO8TXSK8iGtwL+sPepr5I9svYV2jv6i4cgJEnIqvvcO73wcTWPAteRDW4F/WHvU18kSbc0iTItPvrQpaUvtJUlO1RaJdFUjjIvVpx0pFqzbSbmGkOsLS42sVSpORH9jxEHEQCDUirdDnDvbDWNGuc95EZjT2zXX7jUs4tx9ohwLupvy5JAStK2wm6oiu9xvDMXQTF+cnXFTTjMtTWXGtY4cUsCrpqR4zhBBSjrqcKXqlmSDbKChvEg1WSby1KNCVOHMqOBqeqmFIDJ2JaL+7BKz7q25lLa9WtIaDc0kKSb7NU4KoN83mniqI1e4F/WHvU18kTtIrAanFht28KIKm3Em640sLRdcbVmlQPryNRClh6QOtPCStGgfIOofAutzaRxp4kvAbTf3ioyCjMSKtc1w7vj8TWG9HkQ3uBf1h71NfJHsz35n+Z7ohyAlzEqpLjJLri+EyVq6d7c5qQf6xUhOf2me0/bchyAIIIIAia8wVTJo4tFG07IRjv1Z3kn+kUoTT4SezT764A3Cv6w76mfkjPaPyiihjhnBjNcTWHDHlRGpmJhLaFLWaJSCpR5ABUn1RmtF5pKwyEKCihUyFUNaEuXgK+ioHzEcsBd3Cv6w76mfkhSeklX2eHd75yM4cE75EV4Sn9tjtf2nYD3cK/rDvqZ+SM/pToiHtW8H3UTDa2w08A1eRedQKKASL6KmtxWGEayE7V2B2jP6zcBk2NInpZQatZxbJJARNIDRlXeS8ooqwvyV4cijGgtSVUZZwiYdILaiMGaEXTxhGUVHmErSUrSlSVCikqAII5CDgRGOtTQxUs06qzZhUui6oqllguyysDUISd8yetBp5MBqdwr+sO+pn5I5zMku4rh3dk8TPJ6ERBpk9L4WjJPNAZvsAzMv5zcGsQPSR98VJLSaVmm1bmmGXd6cELSVDA5p2gfOIDN6VSqg1ZvCuGs5K0qG8N4vEUTn56xrxIr6d31M/JGZ0s71Zn/WynuORsYCHo9Z6hLNgTDuR8VrnK5yKxJ0hlFC07NGucNTN0NGqj+H4qJp6wY0OjgO5W7xCjQ41r4yqY+aI2kf/NLM883/ALeAqWbJKuq4d0cI7xM9IryIb3Cv6w76mfkgss7xXaO/qLhysBgdOJZQlXKuuH+Mksw30kpjgkY/COWlehsywh12zHXBrVBczLhLZvkKSousIolIdwxTgF8eObunngrv/WyX6knG2grHaFNIcbvS80txJQgqWENpUVlbxVrEqSVByu1eJVXOKUnonq5hx9MzM3nABQlBAFVKIxSQU1USkU3t5QBoaCXatjvMTjs1ZwF+62qYlq3UTQJcBIPiPgJFF5HI51jQ2Db7U4zrWSaVKVoULrjaxtNuJOKVg5j8xjBHJUkrdCeHd72rGjPPR5EfFtaLIm2i1MOuqTUKBGqSpChilaFBFUrByIMPK8JT2avfRDkBg5CcmGZtqVtB9y8b4lpkBoImBTBBqk3XwM0+NmOSNhuFf1h31M/JCOkVjtTVxl9IUhQXUZEEAEKSc0qBxChiIl2VbTsm8iUtFd9KzdlZs4B7kaf4kv0yOS+LGogLUxLKStkl1xfCZKDdO9uc1IP9YqQnP7TPaftuQ5AEEEEARNeYKpk3XFo4NOyEY79Wd9J/pFKE0+Ens0++uANwL+sO+pn5IkyujyZdbLTC1toAeISlLIAKilRpvOMkxooj27azUstt2YcS2gBwVPGTcolIzUo8QFSYBzcK/rDvqZ+SE56SVfZ4d3vnIzhwTvkRNtbSkK1JlZqUSCQXQt5oKAKkYEEnxNZUDG9c4qw0dJpZ6ZaZaebU4F3gApJvJ1LlVIIwUATQ0xHHmKhU3Cv6w76mfkhS1JJdwcO6eEZ4memb8iK8J2rsDtGf1m4A3Cv6w76mfkhS15Je53eHdO8VxM8h8iK8J2z4O76CvyMAbhX9Yd9TPyRFtvQaWmApUwkOKoTeU2xfy4lhAUPXGmjlM7CvRP5GAx1m/wCGrISwsTM9wZbdQgvlbaVpFQQhYI4z641W4V/WHfUz8kdLO7y36CfdEMQELR+TcMs2VPOpNDgEs02jTxOSkQ9O5VpBZdmX50aoPKStgpS4jepCqBtGIINKkgDjNI02ja6yrZu3cDhjzlcsPOSySpKikFSa3Txi9QGnnoID87suzW1N3lTttpJUuoSZhQG/V4yWqE8pEN9x2vr9u+qa/wDDGvsZoJbKUgJSHHQAAAANYrAAZCF9G7PfZbUJp7XKJRRWOADTaSMfLSo1471TiTBX51PMsB1bTsxaztFIdbStbgQtTepXwoW3VNFXSFEXcAKjCv6huFf1h31M/JHBiRbWuYvoSb60hVQN8A00QCeMAk+sxTgiQ1JL3Q5w7uw1jRnnPeRCE7oMlb6n25qbYeWAlxbJZRrAMtYLlFEcSiK0wrSLTPhDnZte89DkBjVaGua8DunaWwo1vsV2k4d6y+ENf8EOf+6Wn7Rj/wAUXFeEp7NXvohyAxr+hiw62O6dpmt/HWs1FAMuDj6n/wDDdL7am37QtFxtW0hTrJSca5avlEaSZ78z/M90Q5AQ2LKLAl0bofdCF0GtLalEatyl5SUgk9ZNeWsXITn9pntP23IcgCCCCAIVfkry76XFoNLpu3DUVJ8ZJ5TDUEApuJfTu+pn5IVnbAS8KPOLWmhF1SWSkg0rUFHUIqwQE9uyboADzlAABUNE4YYkoJJ6zjHAaNo1utDi9Zhv6NVoElIGKME0JwFBU1zxivBAKbiX07vqZ+SOb1mFQop92lUnJrNKgoeJygQ/BAKbiX07vqZ+SOb9mFaSlT7tFAg4M5HDmQ/BAKbiX07vqZ+SPFSCiCC+7Q9TPyQ5BAJNWcpKQkPu0AAGDPEKcyPrcS+nd9TPyQ3BARbDavy6FNvPhJrQK1JOCiMSEdUP7iX07vqZ+SGkpAFAAB1R7AIM2YpIID7uJUcms1EqPicpjpuJfTu+pn5IbggEG7MUkqIfdqo1ODWd1KeZyJEdNxL6d31M/JDcEAgmzCFFWvdqQAcGcklRHieUY6biX07vqZ+SG4IBA2Yb17Xu1AIyayJB5nUI6biX07vqZ+SG4IBBdmEqSovu1TWmDXHgfEjpuJfTu+pn5IbggExZ5vJKnXFXTUAhsCtCMbqQeM8cOQQQBBBB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Dau TBT\Desktop\Dau H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170714"/>
            <a:ext cx="1524000" cy="147721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au TBT\Desktop\Dau HQ1.jpg"/>
          <p:cNvPicPr>
            <a:picLocks noChangeAspect="1" noChangeArrowheads="1"/>
          </p:cNvPicPr>
          <p:nvPr/>
        </p:nvPicPr>
        <p:blipFill>
          <a:blip r:embed="rId3">
            <a:extLst>
              <a:ext uri="{28A0092B-C50C-407E-A947-70E740481C1C}">
                <a14:useLocalDpi xmlns:a14="http://schemas.microsoft.com/office/drawing/2010/main" val="0"/>
              </a:ext>
            </a:extLst>
          </a:blip>
          <a:srcRect l="50000" r="3368" b="33442"/>
          <a:stretch>
            <a:fillRect/>
          </a:stretch>
        </p:blipFill>
        <p:spPr bwMode="auto">
          <a:xfrm>
            <a:off x="6781800" y="5138057"/>
            <a:ext cx="1524000" cy="1395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688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rallelogram 13"/>
          <p:cNvSpPr/>
          <p:nvPr/>
        </p:nvSpPr>
        <p:spPr bwMode="auto">
          <a:xfrm>
            <a:off x="228600" y="2057398"/>
            <a:ext cx="8763000" cy="919178"/>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altLang="zh-CN" sz="2000" smtClean="0">
                <a:solidFill>
                  <a:srgbClr val="0000CC"/>
                </a:solidFill>
              </a:rPr>
              <a:t>3. Thử </a:t>
            </a:r>
            <a:r>
              <a:rPr lang="en-US" altLang="zh-CN" sz="2000">
                <a:solidFill>
                  <a:srgbClr val="0000CC"/>
                </a:solidFill>
              </a:rPr>
              <a:t>nghiệm mẫu điển hình kết hợp đánh giá quá trình sản xuất; giám sát thông qua thử nghiệm mẫu lấy tại nơi sản xuất kết hợp với đánh giá quá trình sản xuất</a:t>
            </a:r>
            <a:endParaRPr lang="en-US" sz="2000" dirty="0">
              <a:solidFill>
                <a:srgbClr val="0000CC"/>
              </a:solidFill>
            </a:endParaRPr>
          </a:p>
        </p:txBody>
      </p:sp>
      <p:sp>
        <p:nvSpPr>
          <p:cNvPr id="23" name="Slide Number Placeholder 5"/>
          <p:cNvSpPr txBox="1">
            <a:spLocks noGrp="1"/>
          </p:cNvSpPr>
          <p:nvPr/>
        </p:nvSpPr>
        <p:spPr>
          <a:xfrm>
            <a:off x="6553200" y="6356350"/>
            <a:ext cx="2133600" cy="366713"/>
          </a:xfrm>
          <a:prstGeom prst="rect">
            <a:avLst/>
          </a:prstGeom>
          <a:noFill/>
        </p:spPr>
        <p:txBody>
          <a:bodyPr anchor="ctr"/>
          <a:lstStyle/>
          <a:p>
            <a:pPr algn="r" fontAlgn="auto">
              <a:spcBef>
                <a:spcPts val="0"/>
              </a:spcBef>
              <a:spcAft>
                <a:spcPts val="0"/>
              </a:spcAft>
              <a:defRPr/>
            </a:pPr>
            <a:fld id="{B3C679B5-CFC1-46F4-8FEE-4FF1274A45ED}" type="slidenum">
              <a:rPr lang="en-US" sz="1200">
                <a:solidFill>
                  <a:schemeClr val="tx1">
                    <a:tint val="75000"/>
                  </a:schemeClr>
                </a:solidFill>
                <a:latin typeface="+mn-lt"/>
                <a:cs typeface="+mn-cs"/>
              </a:rPr>
              <a:pPr algn="r" fontAlgn="auto">
                <a:spcBef>
                  <a:spcPts val="0"/>
                </a:spcBef>
                <a:spcAft>
                  <a:spcPts val="0"/>
                </a:spcAft>
                <a:defRPr/>
              </a:pPr>
              <a:t>9</a:t>
            </a:fld>
            <a:endParaRPr lang="en-US" sz="1200">
              <a:solidFill>
                <a:schemeClr val="tx1">
                  <a:tint val="75000"/>
                </a:schemeClr>
              </a:solidFill>
              <a:latin typeface="+mn-lt"/>
              <a:cs typeface="+mn-cs"/>
            </a:endParaRPr>
          </a:p>
        </p:txBody>
      </p:sp>
      <p:sp>
        <p:nvSpPr>
          <p:cNvPr id="4" name="Parallelogram 13"/>
          <p:cNvSpPr/>
          <p:nvPr/>
        </p:nvSpPr>
        <p:spPr bwMode="auto">
          <a:xfrm>
            <a:off x="1121228" y="696687"/>
            <a:ext cx="7648565" cy="3810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sz="2000" smtClean="0">
                <a:solidFill>
                  <a:srgbClr val="0000CC"/>
                </a:solidFill>
              </a:rPr>
              <a:t>1. Thử nghiệm mẫu điển hình</a:t>
            </a:r>
            <a:endParaRPr lang="en-US" sz="2000" dirty="0">
              <a:solidFill>
                <a:srgbClr val="0000CC"/>
              </a:solidFill>
            </a:endParaRPr>
          </a:p>
        </p:txBody>
      </p:sp>
      <p:sp>
        <p:nvSpPr>
          <p:cNvPr id="29" name="Parallelogram 28"/>
          <p:cNvSpPr/>
          <p:nvPr/>
        </p:nvSpPr>
        <p:spPr bwMode="auto">
          <a:xfrm>
            <a:off x="190500" y="3124198"/>
            <a:ext cx="8762999" cy="9144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altLang="zh-CN" sz="2000" smtClean="0">
                <a:solidFill>
                  <a:srgbClr val="0000CC"/>
                </a:solidFill>
              </a:rPr>
              <a:t>4.Thử </a:t>
            </a:r>
            <a:r>
              <a:rPr lang="en-US" altLang="zh-CN" sz="2000">
                <a:solidFill>
                  <a:srgbClr val="0000CC"/>
                </a:solidFill>
              </a:rPr>
              <a:t>nghiệm mẫu điển hình và đánh giá quá trình sản xuất; giám sát thông qua thử nghiệm mẫu lấy tại nơi sản xuất và trên thị trường kết hợp với đánh giá quá trình sản </a:t>
            </a:r>
            <a:r>
              <a:rPr lang="en-US" altLang="zh-CN" sz="2000" smtClean="0">
                <a:solidFill>
                  <a:srgbClr val="0000CC"/>
                </a:solidFill>
              </a:rPr>
              <a:t>xuất</a:t>
            </a:r>
            <a:endParaRPr lang="da-DK" sz="2000">
              <a:solidFill>
                <a:srgbClr val="0000CC"/>
              </a:solidFill>
            </a:endParaRPr>
          </a:p>
        </p:txBody>
      </p:sp>
      <p:sp>
        <p:nvSpPr>
          <p:cNvPr id="3" name="Parallelogram 13"/>
          <p:cNvSpPr/>
          <p:nvPr/>
        </p:nvSpPr>
        <p:spPr bwMode="auto">
          <a:xfrm>
            <a:off x="93203" y="1219200"/>
            <a:ext cx="8915400" cy="6858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altLang="zh-CN" sz="2000" smtClean="0">
                <a:solidFill>
                  <a:srgbClr val="0000CC"/>
                </a:solidFill>
              </a:rPr>
              <a:t>2. Thử </a:t>
            </a:r>
            <a:r>
              <a:rPr lang="en-US" altLang="zh-CN" sz="2000">
                <a:solidFill>
                  <a:srgbClr val="0000CC"/>
                </a:solidFill>
              </a:rPr>
              <a:t>nghiệm mẫu điển hình kết hợp đánh giá </a:t>
            </a:r>
            <a:r>
              <a:rPr lang="en-US" altLang="zh-CN" sz="2000" smtClean="0">
                <a:solidFill>
                  <a:srgbClr val="0000CC"/>
                </a:solidFill>
              </a:rPr>
              <a:t>quá trình </a:t>
            </a:r>
            <a:r>
              <a:rPr lang="en-US" altLang="zh-CN" sz="2000">
                <a:solidFill>
                  <a:srgbClr val="0000CC"/>
                </a:solidFill>
              </a:rPr>
              <a:t>sản xuất, giám sát thông qua thử nghiệm </a:t>
            </a:r>
            <a:r>
              <a:rPr lang="en-US" altLang="zh-CN" sz="2000" smtClean="0">
                <a:solidFill>
                  <a:srgbClr val="0000CC"/>
                </a:solidFill>
              </a:rPr>
              <a:t>mẫu lấy </a:t>
            </a:r>
            <a:r>
              <a:rPr lang="en-US" altLang="zh-CN" sz="2000">
                <a:solidFill>
                  <a:srgbClr val="0000CC"/>
                </a:solidFill>
              </a:rPr>
              <a:t>trên thị </a:t>
            </a:r>
            <a:r>
              <a:rPr lang="en-US" altLang="zh-CN" sz="2000" smtClean="0">
                <a:solidFill>
                  <a:srgbClr val="0000CC"/>
                </a:solidFill>
              </a:rPr>
              <a:t>trường </a:t>
            </a:r>
            <a:endParaRPr lang="en-US" sz="2000" dirty="0">
              <a:solidFill>
                <a:srgbClr val="0000CC"/>
              </a:solidFill>
            </a:endParaRPr>
          </a:p>
        </p:txBody>
      </p:sp>
      <p:sp>
        <p:nvSpPr>
          <p:cNvPr id="24" name="Rectangle 4"/>
          <p:cNvSpPr txBox="1">
            <a:spLocks noChangeArrowheads="1"/>
          </p:cNvSpPr>
          <p:nvPr/>
        </p:nvSpPr>
        <p:spPr>
          <a:xfrm>
            <a:off x="365347" y="76198"/>
            <a:ext cx="8458200" cy="533402"/>
          </a:xfrm>
          <a:prstGeom prst="rect">
            <a:avLst/>
          </a:prstGeom>
        </p:spPr>
        <p:txBody>
          <a:bodyPr>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sz="2800" smtClean="0">
                <a:solidFill>
                  <a:srgbClr val="C00000"/>
                </a:solidFill>
              </a:rPr>
              <a:t>Điều 5: Các phương thức đánh giá sự phù hợp</a:t>
            </a:r>
            <a:endParaRPr lang="en-US" sz="2800">
              <a:solidFill>
                <a:srgbClr val="C00000"/>
              </a:solidFill>
            </a:endParaRPr>
          </a:p>
        </p:txBody>
      </p:sp>
      <p:sp>
        <p:nvSpPr>
          <p:cNvPr id="25" name="Parallelogram 24"/>
          <p:cNvSpPr/>
          <p:nvPr/>
        </p:nvSpPr>
        <p:spPr bwMode="auto">
          <a:xfrm>
            <a:off x="22446" y="4190998"/>
            <a:ext cx="9033791" cy="9144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sz="2000" smtClean="0">
                <a:solidFill>
                  <a:srgbClr val="0000CC"/>
                </a:solidFill>
              </a:rPr>
              <a:t>5. Thử </a:t>
            </a:r>
            <a:r>
              <a:rPr lang="en-US" sz="2000">
                <a:solidFill>
                  <a:srgbClr val="0000CC"/>
                </a:solidFill>
              </a:rPr>
              <a:t>nghiệm mẫu điển hình và đánh giá quá trình sản xuất; giám sát thông qua thử nghiệm mẫu lấy tại nơi sản xuất hoặc trên thị trường kết hợp với đánh giá quá trình sản xuất</a:t>
            </a:r>
            <a:endParaRPr lang="da-DK" sz="2000">
              <a:solidFill>
                <a:srgbClr val="0000CC"/>
              </a:solidFill>
            </a:endParaRPr>
          </a:p>
        </p:txBody>
      </p:sp>
      <p:sp>
        <p:nvSpPr>
          <p:cNvPr id="26" name="Parallelogram 13"/>
          <p:cNvSpPr/>
          <p:nvPr/>
        </p:nvSpPr>
        <p:spPr bwMode="auto">
          <a:xfrm>
            <a:off x="715058" y="5181600"/>
            <a:ext cx="7648565" cy="3810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sz="2000" smtClean="0">
                <a:solidFill>
                  <a:srgbClr val="0000CC"/>
                </a:solidFill>
              </a:rPr>
              <a:t>6. </a:t>
            </a:r>
            <a:r>
              <a:rPr lang="en-US" sz="2000">
                <a:solidFill>
                  <a:srgbClr val="0000CC"/>
                </a:solidFill>
              </a:rPr>
              <a:t>Đánh giá và giám sát hệ thống quản lý</a:t>
            </a:r>
            <a:endParaRPr lang="en-US" sz="2000" dirty="0">
              <a:solidFill>
                <a:srgbClr val="0000CC"/>
              </a:solidFill>
            </a:endParaRPr>
          </a:p>
        </p:txBody>
      </p:sp>
      <p:sp>
        <p:nvSpPr>
          <p:cNvPr id="28" name="Parallelogram 13"/>
          <p:cNvSpPr/>
          <p:nvPr/>
        </p:nvSpPr>
        <p:spPr bwMode="auto">
          <a:xfrm>
            <a:off x="715057" y="5638800"/>
            <a:ext cx="7648565" cy="3810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sz="2000" smtClean="0">
                <a:solidFill>
                  <a:srgbClr val="0000CC"/>
                </a:solidFill>
              </a:rPr>
              <a:t>7. </a:t>
            </a:r>
            <a:r>
              <a:rPr lang="en-US" sz="2000">
                <a:solidFill>
                  <a:srgbClr val="0000CC"/>
                </a:solidFill>
              </a:rPr>
              <a:t>Thử nghiệm, đánh giá lô sản phẩm, hàng hóa</a:t>
            </a:r>
            <a:endParaRPr lang="en-US" sz="2000" dirty="0">
              <a:solidFill>
                <a:srgbClr val="0000CC"/>
              </a:solidFill>
            </a:endParaRPr>
          </a:p>
        </p:txBody>
      </p:sp>
      <p:sp>
        <p:nvSpPr>
          <p:cNvPr id="30" name="Parallelogram 13"/>
          <p:cNvSpPr/>
          <p:nvPr/>
        </p:nvSpPr>
        <p:spPr bwMode="auto">
          <a:xfrm>
            <a:off x="93203" y="6122306"/>
            <a:ext cx="8441197" cy="381000"/>
          </a:xfrm>
          <a:prstGeom prst="parallelogram">
            <a:avLst/>
          </a:prstGeom>
          <a:gradFill flip="none" rotWithShape="1">
            <a:gsLst>
              <a:gs pos="0">
                <a:schemeClr val="bg1">
                  <a:lumMod val="95000"/>
                </a:schemeClr>
              </a:gs>
              <a:gs pos="10000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None/>
              <a:defRPr/>
            </a:pPr>
            <a:r>
              <a:rPr lang="en-US" sz="2000">
                <a:solidFill>
                  <a:srgbClr val="0000CC"/>
                </a:solidFill>
              </a:rPr>
              <a:t>8</a:t>
            </a:r>
            <a:r>
              <a:rPr lang="en-US" sz="2000" smtClean="0">
                <a:solidFill>
                  <a:srgbClr val="0000CC"/>
                </a:solidFill>
              </a:rPr>
              <a:t>. </a:t>
            </a:r>
            <a:r>
              <a:rPr lang="en-US" sz="2000">
                <a:solidFill>
                  <a:srgbClr val="0000CC"/>
                </a:solidFill>
              </a:rPr>
              <a:t>Thử nghiệm hoặc kiểm định toàn bộ sản phẩm, hàng hóa</a:t>
            </a:r>
            <a:endParaRPr lang="en-US" sz="2000" dirty="0">
              <a:solidFill>
                <a:srgbClr val="0000CC"/>
              </a:solidFill>
            </a:endParaRPr>
          </a:p>
        </p:txBody>
      </p:sp>
    </p:spTree>
    <p:extLst>
      <p:ext uri="{BB962C8B-B14F-4D97-AF65-F5344CB8AC3E}">
        <p14:creationId xmlns:p14="http://schemas.microsoft.com/office/powerpoint/2010/main" val="2985044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Sales training presentation</Template>
  <TotalTime>1936</TotalTime>
  <Words>3246</Words>
  <Application>Microsoft Office PowerPoint</Application>
  <PresentationFormat>On-screen Show (4:3)</PresentationFormat>
  <Paragraphs>355</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1_576TGp_report_light</vt:lpstr>
      <vt:lpstr>Slipstream</vt:lpstr>
      <vt:lpstr>PowerPoint Presentation</vt:lpstr>
      <vt:lpstr>PowerPoint Presentation</vt:lpstr>
      <vt:lpstr>Điều 1. Phạm vi điều chỉnh</vt:lpstr>
      <vt:lpstr>Điều 2. Đối tượng áp dụng</vt:lpstr>
      <vt:lpstr>Điều 3. Giải thích từ ngữ</vt:lpstr>
      <vt:lpstr>Điều 4. Dấu hợp chuẩn, dấu hợp quy</vt:lpstr>
      <vt:lpstr>PowerPoint Presentation</vt:lpstr>
      <vt:lpstr>Điều 4. Dấu hợp chuẩn, dấu hợp quy (tt)</vt:lpstr>
      <vt:lpstr>PowerPoint Presentation</vt:lpstr>
      <vt:lpstr>Điều 6: Áp dụng phương thức đánh giá sự phù hợp</vt:lpstr>
      <vt:lpstr>PowerPoint Presentation</vt:lpstr>
      <vt:lpstr>Điều 7: Nguyên tắc công bố hợp chuẩn</vt:lpstr>
      <vt:lpstr>Điều 8: Trình tự công bố hợp chuẩn</vt:lpstr>
      <vt:lpstr>Điều 9: Hồ sơ đăng ký công bố hợp chuẩn</vt:lpstr>
      <vt:lpstr>Điều 9: Hồ sơ đăng ký công bố hợp chuẩn (tt)</vt:lpstr>
      <vt:lpstr>Điều 10: Xử lý hồ sơ công bố hợp chuẩn</vt:lpstr>
      <vt:lpstr>PowerPoint Presentation</vt:lpstr>
      <vt:lpstr>PowerPoint Presentation</vt:lpstr>
      <vt:lpstr>Điều 12: Nguyên tắc công bố hợp quy</vt:lpstr>
      <vt:lpstr>PowerPoint Presentation</vt:lpstr>
      <vt:lpstr>Điều 14: Hồ sơ đăng ký công bố hợp quy</vt:lpstr>
      <vt:lpstr>Điều 10: Xử lý hồ sơ công bố hợp quy</vt:lpstr>
      <vt:lpstr>PowerPoint Presentation</vt:lpstr>
      <vt:lpstr>PowerPoint Presentation</vt:lpstr>
      <vt:lpstr>PowerPoint Presentation</vt:lpstr>
      <vt:lpstr>PowerPoint Presentation</vt:lpstr>
      <vt:lpstr>PowerPoint Presentation</vt:lpstr>
      <vt:lpstr>Phụ lục III  CÁC BIỂU MẪU SỬ DỤNG TRONG VIỆC CÔNG BỐ HỢP CHUẨN, HỢP QUY</vt:lpstr>
      <vt:lpstr>CÁC BIỂU MẪU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Quy định về công bố hợp chuẩn, công bố hợp quy và phương thức đánh gia sự phù hợp với tiêu chuẩn, quy chuẩn kỹ  thuật</dc:title>
  <dc:creator>Dau TBT</dc:creator>
  <cp:lastModifiedBy>DUEBODOI</cp:lastModifiedBy>
  <cp:revision>202</cp:revision>
  <dcterms:created xsi:type="dcterms:W3CDTF">2013-01-23T02:53:41Z</dcterms:created>
  <dcterms:modified xsi:type="dcterms:W3CDTF">2016-05-04T09:06:28Z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TC012137211033</vt:lpwstr>
  </property>
</Properties>
</file>