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sldIdLst>
    <p:sldId id="256" r:id="rId2"/>
    <p:sldId id="274" r:id="rId3"/>
    <p:sldId id="257" r:id="rId4"/>
    <p:sldId id="296" r:id="rId5"/>
    <p:sldId id="307" r:id="rId6"/>
    <p:sldId id="275" r:id="rId7"/>
    <p:sldId id="277" r:id="rId8"/>
    <p:sldId id="276" r:id="rId9"/>
    <p:sldId id="280" r:id="rId10"/>
    <p:sldId id="297" r:id="rId11"/>
    <p:sldId id="298" r:id="rId12"/>
    <p:sldId id="281" r:id="rId13"/>
    <p:sldId id="282" r:id="rId14"/>
    <p:sldId id="283" r:id="rId15"/>
    <p:sldId id="284" r:id="rId16"/>
    <p:sldId id="285" r:id="rId17"/>
    <p:sldId id="286" r:id="rId18"/>
    <p:sldId id="287" r:id="rId19"/>
    <p:sldId id="288" r:id="rId20"/>
    <p:sldId id="289" r:id="rId21"/>
    <p:sldId id="290" r:id="rId22"/>
    <p:sldId id="293" r:id="rId23"/>
    <p:sldId id="294" r:id="rId24"/>
    <p:sldId id="295" r:id="rId25"/>
    <p:sldId id="305" r:id="rId26"/>
    <p:sldId id="291" r:id="rId27"/>
    <p:sldId id="292" r:id="rId28"/>
    <p:sldId id="299" r:id="rId29"/>
    <p:sldId id="302" r:id="rId30"/>
    <p:sldId id="300" r:id="rId31"/>
    <p:sldId id="303" r:id="rId32"/>
    <p:sldId id="301" r:id="rId33"/>
    <p:sldId id="304" r:id="rId34"/>
    <p:sldId id="306" r:id="rId35"/>
    <p:sldId id="27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90099"/>
    <a:srgbClr val="FF00FF"/>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88" d="100"/>
          <a:sy n="88" d="100"/>
        </p:scale>
        <p:origin x="-330"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DF91B74-118C-438A-867C-59A05AADB1FE}" type="datetimeFigureOut">
              <a:rPr lang="en-US" smtClean="0"/>
              <a:t>28/06/2023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707801-593A-41D5-B91D-171B628C2935}" type="slidenum">
              <a:rPr lang="en-US" smtClean="0"/>
              <a:t>‹#›</a:t>
            </a:fld>
            <a:endParaRPr lang="en-US"/>
          </a:p>
        </p:txBody>
      </p:sp>
    </p:spTree>
    <p:extLst>
      <p:ext uri="{BB962C8B-B14F-4D97-AF65-F5344CB8AC3E}">
        <p14:creationId xmlns:p14="http://schemas.microsoft.com/office/powerpoint/2010/main" val="1270311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F91B74-118C-438A-867C-59A05AADB1FE}" type="datetimeFigureOut">
              <a:rPr lang="en-US" smtClean="0"/>
              <a:t>28/06/2023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707801-593A-41D5-B91D-171B628C2935}" type="slidenum">
              <a:rPr lang="en-US" smtClean="0"/>
              <a:t>‹#›</a:t>
            </a:fld>
            <a:endParaRPr lang="en-US"/>
          </a:p>
        </p:txBody>
      </p:sp>
    </p:spTree>
    <p:extLst>
      <p:ext uri="{BB962C8B-B14F-4D97-AF65-F5344CB8AC3E}">
        <p14:creationId xmlns:p14="http://schemas.microsoft.com/office/powerpoint/2010/main" val="2222242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F91B74-118C-438A-867C-59A05AADB1FE}" type="datetimeFigureOut">
              <a:rPr lang="en-US" smtClean="0"/>
              <a:t>28/06/2023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707801-593A-41D5-B91D-171B628C2935}"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58907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F91B74-118C-438A-867C-59A05AADB1FE}" type="datetimeFigureOut">
              <a:rPr lang="en-US" smtClean="0"/>
              <a:t>28/06/2023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707801-593A-41D5-B91D-171B628C2935}" type="slidenum">
              <a:rPr lang="en-US" smtClean="0"/>
              <a:t>‹#›</a:t>
            </a:fld>
            <a:endParaRPr lang="en-US"/>
          </a:p>
        </p:txBody>
      </p:sp>
    </p:spTree>
    <p:extLst>
      <p:ext uri="{BB962C8B-B14F-4D97-AF65-F5344CB8AC3E}">
        <p14:creationId xmlns:p14="http://schemas.microsoft.com/office/powerpoint/2010/main" val="15192662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F91B74-118C-438A-867C-59A05AADB1FE}" type="datetimeFigureOut">
              <a:rPr lang="en-US" smtClean="0"/>
              <a:t>28/06/2023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707801-593A-41D5-B91D-171B628C2935}"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644201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F91B74-118C-438A-867C-59A05AADB1FE}" type="datetimeFigureOut">
              <a:rPr lang="en-US" smtClean="0"/>
              <a:t>28/06/2023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707801-593A-41D5-B91D-171B628C2935}" type="slidenum">
              <a:rPr lang="en-US" smtClean="0"/>
              <a:t>‹#›</a:t>
            </a:fld>
            <a:endParaRPr lang="en-US"/>
          </a:p>
        </p:txBody>
      </p:sp>
    </p:spTree>
    <p:extLst>
      <p:ext uri="{BB962C8B-B14F-4D97-AF65-F5344CB8AC3E}">
        <p14:creationId xmlns:p14="http://schemas.microsoft.com/office/powerpoint/2010/main" val="11192845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DF91B74-118C-438A-867C-59A05AADB1FE}" type="datetimeFigureOut">
              <a:rPr lang="en-US" smtClean="0"/>
              <a:t>28/06/2023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707801-593A-41D5-B91D-171B628C2935}" type="slidenum">
              <a:rPr lang="en-US" smtClean="0"/>
              <a:t>‹#›</a:t>
            </a:fld>
            <a:endParaRPr lang="en-US"/>
          </a:p>
        </p:txBody>
      </p:sp>
    </p:spTree>
    <p:extLst>
      <p:ext uri="{BB962C8B-B14F-4D97-AF65-F5344CB8AC3E}">
        <p14:creationId xmlns:p14="http://schemas.microsoft.com/office/powerpoint/2010/main" val="31626762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DF91B74-118C-438A-867C-59A05AADB1FE}" type="datetimeFigureOut">
              <a:rPr lang="en-US" smtClean="0"/>
              <a:t>28/06/2023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707801-593A-41D5-B91D-171B628C2935}" type="slidenum">
              <a:rPr lang="en-US" smtClean="0"/>
              <a:t>‹#›</a:t>
            </a:fld>
            <a:endParaRPr lang="en-US"/>
          </a:p>
        </p:txBody>
      </p:sp>
    </p:spTree>
    <p:extLst>
      <p:ext uri="{BB962C8B-B14F-4D97-AF65-F5344CB8AC3E}">
        <p14:creationId xmlns:p14="http://schemas.microsoft.com/office/powerpoint/2010/main" val="1425427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DF91B74-118C-438A-867C-59A05AADB1FE}" type="datetimeFigureOut">
              <a:rPr lang="en-US" smtClean="0"/>
              <a:t>28/06/2023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707801-593A-41D5-B91D-171B628C2935}" type="slidenum">
              <a:rPr lang="en-US" smtClean="0"/>
              <a:t>‹#›</a:t>
            </a:fld>
            <a:endParaRPr lang="en-US"/>
          </a:p>
        </p:txBody>
      </p:sp>
    </p:spTree>
    <p:extLst>
      <p:ext uri="{BB962C8B-B14F-4D97-AF65-F5344CB8AC3E}">
        <p14:creationId xmlns:p14="http://schemas.microsoft.com/office/powerpoint/2010/main" val="1083521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F91B74-118C-438A-867C-59A05AADB1FE}" type="datetimeFigureOut">
              <a:rPr lang="en-US" smtClean="0"/>
              <a:t>28/06/2023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707801-593A-41D5-B91D-171B628C2935}" type="slidenum">
              <a:rPr lang="en-US" smtClean="0"/>
              <a:t>‹#›</a:t>
            </a:fld>
            <a:endParaRPr lang="en-US"/>
          </a:p>
        </p:txBody>
      </p:sp>
    </p:spTree>
    <p:extLst>
      <p:ext uri="{BB962C8B-B14F-4D97-AF65-F5344CB8AC3E}">
        <p14:creationId xmlns:p14="http://schemas.microsoft.com/office/powerpoint/2010/main" val="3724315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DF91B74-118C-438A-867C-59A05AADB1FE}" type="datetimeFigureOut">
              <a:rPr lang="en-US" smtClean="0"/>
              <a:t>28/06/2023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707801-593A-41D5-B91D-171B628C2935}" type="slidenum">
              <a:rPr lang="en-US" smtClean="0"/>
              <a:t>‹#›</a:t>
            </a:fld>
            <a:endParaRPr lang="en-US"/>
          </a:p>
        </p:txBody>
      </p:sp>
    </p:spTree>
    <p:extLst>
      <p:ext uri="{BB962C8B-B14F-4D97-AF65-F5344CB8AC3E}">
        <p14:creationId xmlns:p14="http://schemas.microsoft.com/office/powerpoint/2010/main" val="130555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DF91B74-118C-438A-867C-59A05AADB1FE}" type="datetimeFigureOut">
              <a:rPr lang="en-US" smtClean="0"/>
              <a:t>28/06/2023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707801-593A-41D5-B91D-171B628C2935}" type="slidenum">
              <a:rPr lang="en-US" smtClean="0"/>
              <a:t>‹#›</a:t>
            </a:fld>
            <a:endParaRPr lang="en-US"/>
          </a:p>
        </p:txBody>
      </p:sp>
    </p:spTree>
    <p:extLst>
      <p:ext uri="{BB962C8B-B14F-4D97-AF65-F5344CB8AC3E}">
        <p14:creationId xmlns:p14="http://schemas.microsoft.com/office/powerpoint/2010/main" val="2041305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DF91B74-118C-438A-867C-59A05AADB1FE}" type="datetimeFigureOut">
              <a:rPr lang="en-US" smtClean="0"/>
              <a:t>28/06/2023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707801-593A-41D5-B91D-171B628C2935}" type="slidenum">
              <a:rPr lang="en-US" smtClean="0"/>
              <a:t>‹#›</a:t>
            </a:fld>
            <a:endParaRPr lang="en-US"/>
          </a:p>
        </p:txBody>
      </p:sp>
    </p:spTree>
    <p:extLst>
      <p:ext uri="{BB962C8B-B14F-4D97-AF65-F5344CB8AC3E}">
        <p14:creationId xmlns:p14="http://schemas.microsoft.com/office/powerpoint/2010/main" val="1104154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F91B74-118C-438A-867C-59A05AADB1FE}" type="datetimeFigureOut">
              <a:rPr lang="en-US" smtClean="0"/>
              <a:t>28/06/2023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707801-593A-41D5-B91D-171B628C2935}" type="slidenum">
              <a:rPr lang="en-US" smtClean="0"/>
              <a:t>‹#›</a:t>
            </a:fld>
            <a:endParaRPr lang="en-US"/>
          </a:p>
        </p:txBody>
      </p:sp>
    </p:spTree>
    <p:extLst>
      <p:ext uri="{BB962C8B-B14F-4D97-AF65-F5344CB8AC3E}">
        <p14:creationId xmlns:p14="http://schemas.microsoft.com/office/powerpoint/2010/main" val="2586796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F91B74-118C-438A-867C-59A05AADB1FE}" type="datetimeFigureOut">
              <a:rPr lang="en-US" smtClean="0"/>
              <a:t>28/06/2023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707801-593A-41D5-B91D-171B628C2935}" type="slidenum">
              <a:rPr lang="en-US" smtClean="0"/>
              <a:t>‹#›</a:t>
            </a:fld>
            <a:endParaRPr lang="en-US"/>
          </a:p>
        </p:txBody>
      </p:sp>
    </p:spTree>
    <p:extLst>
      <p:ext uri="{BB962C8B-B14F-4D97-AF65-F5344CB8AC3E}">
        <p14:creationId xmlns:p14="http://schemas.microsoft.com/office/powerpoint/2010/main" val="2517513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707801-593A-41D5-B91D-171B628C2935}" type="slidenum">
              <a:rPr lang="en-US" smtClean="0"/>
              <a:t>‹#›</a:t>
            </a:fld>
            <a:endParaRPr lang="en-US"/>
          </a:p>
        </p:txBody>
      </p:sp>
      <p:sp>
        <p:nvSpPr>
          <p:cNvPr id="5" name="Date Placeholder 4"/>
          <p:cNvSpPr>
            <a:spLocks noGrp="1"/>
          </p:cNvSpPr>
          <p:nvPr>
            <p:ph type="dt" sz="half" idx="10"/>
          </p:nvPr>
        </p:nvSpPr>
        <p:spPr/>
        <p:txBody>
          <a:bodyPr/>
          <a:lstStyle/>
          <a:p>
            <a:fld id="{5DF91B74-118C-438A-867C-59A05AADB1FE}" type="datetimeFigureOut">
              <a:rPr lang="en-US" smtClean="0"/>
              <a:t>28/06/2023</a:t>
            </a:fld>
            <a:endParaRPr lang="en-US"/>
          </a:p>
        </p:txBody>
      </p:sp>
    </p:spTree>
    <p:extLst>
      <p:ext uri="{BB962C8B-B14F-4D97-AF65-F5344CB8AC3E}">
        <p14:creationId xmlns:p14="http://schemas.microsoft.com/office/powerpoint/2010/main" val="1606860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DF91B74-118C-438A-867C-59A05AADB1FE}" type="datetimeFigureOut">
              <a:rPr lang="en-US" smtClean="0"/>
              <a:t>28/06/2023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5707801-593A-41D5-B91D-171B628C2935}" type="slidenum">
              <a:rPr lang="en-US" smtClean="0"/>
              <a:t>‹#›</a:t>
            </a:fld>
            <a:endParaRPr lang="en-US"/>
          </a:p>
        </p:txBody>
      </p:sp>
    </p:spTree>
    <p:extLst>
      <p:ext uri="{BB962C8B-B14F-4D97-AF65-F5344CB8AC3E}">
        <p14:creationId xmlns:p14="http://schemas.microsoft.com/office/powerpoint/2010/main" val="154354182"/>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 id="2147483936" r:id="rId12"/>
    <p:sldLayoutId id="2147483937" r:id="rId13"/>
    <p:sldLayoutId id="2147483938" r:id="rId14"/>
    <p:sldLayoutId id="2147483939" r:id="rId15"/>
    <p:sldLayoutId id="214748394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33504" y="3003823"/>
            <a:ext cx="9035556" cy="1569660"/>
          </a:xfrm>
          <a:prstGeom prst="rect">
            <a:avLst/>
          </a:prstGeom>
        </p:spPr>
        <p:txBody>
          <a:bodyPr wrap="square">
            <a:spAutoFit/>
          </a:bodyPr>
          <a:lstStyle/>
          <a:p>
            <a:pPr algn="ctr">
              <a:spcBef>
                <a:spcPts val="600"/>
              </a:spcBef>
              <a:spcAft>
                <a:spcPts val="600"/>
              </a:spcAft>
            </a:pPr>
            <a:r>
              <a:rPr lang="en-US" sz="3200" b="1" smtClean="0">
                <a:solidFill>
                  <a:srgbClr val="0000FF"/>
                </a:solidFill>
                <a:latin typeface="Times New Roman" pitchFamily="18" charset="0"/>
                <a:cs typeface="Times New Roman" pitchFamily="18" charset="0"/>
              </a:rPr>
              <a:t>VỀ VIỆC CÔNG BỐ SẢN PHẨM, HÀNG HÓA NHÓM 2 THUỘC TRÁCH NHIỆM QUẢN LÝ CỦA BỘ KHOA HỌC VÀ CÔNG NGHỆ</a:t>
            </a:r>
            <a:endParaRPr lang="vi-VN" sz="3200" b="1" dirty="0">
              <a:solidFill>
                <a:srgbClr val="0000FF"/>
              </a:solidFill>
              <a:latin typeface="Times New Roman" pitchFamily="18" charset="0"/>
              <a:cs typeface="Times New Roman" pitchFamily="18" charset="0"/>
            </a:endParaRPr>
          </a:p>
        </p:txBody>
      </p:sp>
      <p:sp>
        <p:nvSpPr>
          <p:cNvPr id="5" name="Rectangle 4"/>
          <p:cNvSpPr/>
          <p:nvPr/>
        </p:nvSpPr>
        <p:spPr>
          <a:xfrm>
            <a:off x="2284623" y="2257660"/>
            <a:ext cx="6733318" cy="584775"/>
          </a:xfrm>
          <a:prstGeom prst="rect">
            <a:avLst/>
          </a:prstGeom>
        </p:spPr>
        <p:txBody>
          <a:bodyPr wrap="none">
            <a:spAutoFit/>
          </a:bodyPr>
          <a:lstStyle/>
          <a:p>
            <a:pPr algn="ctr">
              <a:spcBef>
                <a:spcPts val="600"/>
              </a:spcBef>
              <a:spcAft>
                <a:spcPts val="600"/>
              </a:spcAft>
            </a:pPr>
            <a:r>
              <a:rPr lang="en-US" sz="3200" b="1" smtClean="0">
                <a:solidFill>
                  <a:srgbClr val="FF0000"/>
                </a:solidFill>
                <a:latin typeface="Times New Roman" pitchFamily="18" charset="0"/>
                <a:cs typeface="Times New Roman" pitchFamily="18" charset="0"/>
              </a:rPr>
              <a:t>QUYẾT ĐỊNH SỐ 2711/QĐ-BKHCN</a:t>
            </a:r>
            <a:endParaRPr lang="vi-VN" sz="3200" b="1" dirty="0">
              <a:solidFill>
                <a:srgbClr val="FF0000"/>
              </a:solidFill>
              <a:latin typeface="Times New Roman" pitchFamily="18" charset="0"/>
              <a:cs typeface="Times New Roman" pitchFamily="18" charset="0"/>
            </a:endParaRPr>
          </a:p>
        </p:txBody>
      </p:sp>
      <p:sp>
        <p:nvSpPr>
          <p:cNvPr id="2" name="TextBox 1"/>
          <p:cNvSpPr txBox="1"/>
          <p:nvPr/>
        </p:nvSpPr>
        <p:spPr>
          <a:xfrm>
            <a:off x="2348866" y="533398"/>
            <a:ext cx="6292992" cy="707886"/>
          </a:xfrm>
          <a:prstGeom prst="rect">
            <a:avLst/>
          </a:prstGeom>
          <a:noFill/>
        </p:spPr>
        <p:txBody>
          <a:bodyPr wrap="square" rtlCol="0">
            <a:spAutoFit/>
          </a:bodyPr>
          <a:lstStyle/>
          <a:p>
            <a:pPr algn="ctr"/>
            <a:r>
              <a:rPr lang="en-US" sz="2000" b="1" smtClean="0">
                <a:latin typeface="Times New Roman" pitchFamily="18" charset="0"/>
                <a:cs typeface="Times New Roman" pitchFamily="18" charset="0"/>
              </a:rPr>
              <a:t>SỞ KHOA HỌC VÀ CÔNG NGHỆ</a:t>
            </a:r>
          </a:p>
          <a:p>
            <a:pPr algn="ctr"/>
            <a:r>
              <a:rPr lang="en-US" sz="2000" b="1" smtClean="0">
                <a:latin typeface="Times New Roman" pitchFamily="18" charset="0"/>
                <a:cs typeface="Times New Roman" pitchFamily="18" charset="0"/>
              </a:rPr>
              <a:t>CHI CỤC TIÊU CHUẨN ĐO LƯỜNG CHẤT LƯỢNG</a:t>
            </a:r>
            <a:endParaRPr lang="en-US" sz="2000" b="1">
              <a:latin typeface="Times New Roman" pitchFamily="18" charset="0"/>
              <a:cs typeface="Times New Roman" pitchFamily="18" charset="0"/>
            </a:endParaRPr>
          </a:p>
        </p:txBody>
      </p:sp>
      <p:sp>
        <p:nvSpPr>
          <p:cNvPr id="6" name="TextBox 5"/>
          <p:cNvSpPr txBox="1"/>
          <p:nvPr/>
        </p:nvSpPr>
        <p:spPr>
          <a:xfrm>
            <a:off x="4118319" y="1142133"/>
            <a:ext cx="2754086" cy="369332"/>
          </a:xfrm>
          <a:prstGeom prst="rect">
            <a:avLst/>
          </a:prstGeom>
          <a:noFill/>
        </p:spPr>
        <p:txBody>
          <a:bodyPr wrap="square" rtlCol="0">
            <a:spAutoFit/>
          </a:bodyPr>
          <a:lstStyle/>
          <a:p>
            <a:pPr algn="ctr"/>
            <a:r>
              <a:rPr lang="en-US" b="1" smtClean="0">
                <a:latin typeface="Times New Roman" pitchFamily="18" charset="0"/>
                <a:cs typeface="Times New Roman" pitchFamily="18" charset="0"/>
              </a:rPr>
              <a:t>-----------o0o-</a:t>
            </a:r>
            <a:r>
              <a:rPr lang="en-US" b="1">
                <a:latin typeface="Times New Roman" pitchFamily="18" charset="0"/>
                <a:cs typeface="Times New Roman" pitchFamily="18" charset="0"/>
              </a:rPr>
              <a:t>----------</a:t>
            </a:r>
          </a:p>
        </p:txBody>
      </p:sp>
      <p:sp>
        <p:nvSpPr>
          <p:cNvPr id="8" name="TextBox 7"/>
          <p:cNvSpPr txBox="1"/>
          <p:nvPr/>
        </p:nvSpPr>
        <p:spPr>
          <a:xfrm>
            <a:off x="5000062" y="5850072"/>
            <a:ext cx="990600" cy="461665"/>
          </a:xfrm>
          <a:prstGeom prst="rect">
            <a:avLst/>
          </a:prstGeom>
          <a:noFill/>
        </p:spPr>
        <p:txBody>
          <a:bodyPr wrap="square" rtlCol="0">
            <a:spAutoFit/>
          </a:bodyPr>
          <a:lstStyle/>
          <a:p>
            <a:pPr algn="ctr"/>
            <a:r>
              <a:rPr lang="en-US" sz="2400" b="1" smtClean="0">
                <a:latin typeface="Times New Roman" pitchFamily="18" charset="0"/>
                <a:cs typeface="Times New Roman" pitchFamily="18" charset="0"/>
              </a:rPr>
              <a:t>2023</a:t>
            </a:r>
            <a:endParaRPr lang="en-US" sz="2400" b="1">
              <a:latin typeface="Times New Roman" pitchFamily="18" charset="0"/>
              <a:cs typeface="Times New Roman" pitchFamily="18" charset="0"/>
            </a:endParaRPr>
          </a:p>
        </p:txBody>
      </p:sp>
    </p:spTree>
    <p:extLst>
      <p:ext uri="{BB962C8B-B14F-4D97-AF65-F5344CB8AC3E}">
        <p14:creationId xmlns:p14="http://schemas.microsoft.com/office/powerpoint/2010/main" val="16498040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36072" y="399204"/>
            <a:ext cx="10628614" cy="6017032"/>
          </a:xfrm>
          <a:prstGeom prst="rect">
            <a:avLst/>
          </a:prstGeom>
        </p:spPr>
        <p:txBody>
          <a:bodyPr wrap="square">
            <a:spAutoFit/>
          </a:bodyPr>
          <a:lstStyle/>
          <a:p>
            <a:pPr algn="just">
              <a:spcBef>
                <a:spcPts val="600"/>
              </a:spcBef>
              <a:spcAft>
                <a:spcPts val="600"/>
              </a:spcAft>
            </a:pPr>
            <a:r>
              <a:rPr lang="en-US" sz="2000" b="1" smtClean="0">
                <a:latin typeface="Times New Roman" pitchFamily="18" charset="0"/>
                <a:cs typeface="Times New Roman" pitchFamily="18" charset="0"/>
              </a:rPr>
              <a:t>1. </a:t>
            </a:r>
            <a:r>
              <a:rPr lang="vi-VN" sz="2000" b="1" smtClean="0">
                <a:latin typeface="Times New Roman" pitchFamily="18" charset="0"/>
                <a:cs typeface="Times New Roman" pitchFamily="18" charset="0"/>
              </a:rPr>
              <a:t>Xăng</a:t>
            </a:r>
            <a:r>
              <a:rPr lang="vi-VN" sz="2000" b="1">
                <a:latin typeface="Times New Roman" pitchFamily="18" charset="0"/>
                <a:cs typeface="Times New Roman" pitchFamily="18" charset="0"/>
              </a:rPr>
              <a:t>, nhiên liệu điêzen và nhiên liệu sinh </a:t>
            </a:r>
            <a:r>
              <a:rPr lang="vi-VN" sz="2000" b="1" smtClean="0">
                <a:latin typeface="Times New Roman" pitchFamily="18" charset="0"/>
                <a:cs typeface="Times New Roman" pitchFamily="18" charset="0"/>
              </a:rPr>
              <a:t>học</a:t>
            </a:r>
            <a:r>
              <a:rPr lang="en-US" sz="2000" b="1" smtClean="0">
                <a:latin typeface="Times New Roman" pitchFamily="18" charset="0"/>
                <a:cs typeface="Times New Roman" pitchFamily="18" charset="0"/>
              </a:rPr>
              <a:t> </a:t>
            </a:r>
            <a:r>
              <a:rPr lang="en-US" sz="2000" b="1" smtClean="0">
                <a:solidFill>
                  <a:srgbClr val="0000FF"/>
                </a:solidFill>
                <a:latin typeface="Times New Roman" pitchFamily="18" charset="0"/>
                <a:cs typeface="Times New Roman" pitchFamily="18" charset="0"/>
              </a:rPr>
              <a:t>(QCVN 1:2022/BKHCN)</a:t>
            </a:r>
          </a:p>
          <a:p>
            <a:pPr algn="just">
              <a:spcBef>
                <a:spcPts val="600"/>
              </a:spcBef>
              <a:spcAft>
                <a:spcPts val="600"/>
              </a:spcAft>
            </a:pPr>
            <a:r>
              <a:rPr lang="en-US" sz="2000" b="1" smtClean="0">
                <a:latin typeface="Times New Roman" pitchFamily="18" charset="0"/>
                <a:cs typeface="Times New Roman" pitchFamily="18" charset="0"/>
              </a:rPr>
              <a:t>2. Khí </a:t>
            </a:r>
            <a:r>
              <a:rPr lang="en-US" sz="2000" b="1">
                <a:latin typeface="Times New Roman" pitchFamily="18" charset="0"/>
                <a:cs typeface="Times New Roman" pitchFamily="18" charset="0"/>
              </a:rPr>
              <a:t>dầu mỏ dạng hóa lỏng (LPG</a:t>
            </a:r>
            <a:r>
              <a:rPr lang="en-US" sz="2000" b="1" smtClean="0">
                <a:latin typeface="Times New Roman" pitchFamily="18" charset="0"/>
                <a:cs typeface="Times New Roman" pitchFamily="18" charset="0"/>
              </a:rPr>
              <a:t>) </a:t>
            </a:r>
            <a:r>
              <a:rPr lang="en-US" sz="2000" b="1" smtClean="0">
                <a:solidFill>
                  <a:srgbClr val="0000FF"/>
                </a:solidFill>
                <a:latin typeface="Times New Roman" pitchFamily="18" charset="0"/>
                <a:cs typeface="Times New Roman" pitchFamily="18" charset="0"/>
              </a:rPr>
              <a:t>(QCVN 8:2019/BKHCN)</a:t>
            </a:r>
            <a:endParaRPr lang="en-US" sz="2000">
              <a:solidFill>
                <a:srgbClr val="0000FF"/>
              </a:solidFill>
              <a:latin typeface="Times New Roman" pitchFamily="18" charset="0"/>
              <a:cs typeface="Times New Roman" pitchFamily="18" charset="0"/>
            </a:endParaRPr>
          </a:p>
          <a:p>
            <a:pPr algn="just">
              <a:spcBef>
                <a:spcPts val="600"/>
              </a:spcBef>
              <a:spcAft>
                <a:spcPts val="600"/>
              </a:spcAft>
            </a:pPr>
            <a:r>
              <a:rPr lang="en-US" sz="2000" b="1" smtClean="0">
                <a:latin typeface="Times New Roman" pitchFamily="18" charset="0"/>
                <a:cs typeface="Times New Roman" pitchFamily="18" charset="0"/>
              </a:rPr>
              <a:t>3. </a:t>
            </a:r>
            <a:r>
              <a:rPr lang="vi-VN" sz="2000" b="1" smtClean="0">
                <a:latin typeface="Times New Roman" pitchFamily="18" charset="0"/>
                <a:cs typeface="Times New Roman" pitchFamily="18" charset="0"/>
              </a:rPr>
              <a:t>Mũ bảo hiểm cho người đi mô tô, xe máy</a:t>
            </a:r>
            <a:r>
              <a:rPr lang="en-US" sz="2000" b="1" smtClean="0">
                <a:latin typeface="Times New Roman" pitchFamily="18" charset="0"/>
                <a:cs typeface="Times New Roman" pitchFamily="18" charset="0"/>
              </a:rPr>
              <a:t> </a:t>
            </a:r>
            <a:r>
              <a:rPr lang="en-US" sz="2000" b="1" smtClean="0">
                <a:solidFill>
                  <a:srgbClr val="0000FF"/>
                </a:solidFill>
                <a:latin typeface="Times New Roman" pitchFamily="18" charset="0"/>
                <a:cs typeface="Times New Roman" pitchFamily="18" charset="0"/>
              </a:rPr>
              <a:t>(</a:t>
            </a:r>
            <a:r>
              <a:rPr lang="en-US" sz="2000" b="1">
                <a:solidFill>
                  <a:srgbClr val="0000FF"/>
                </a:solidFill>
                <a:latin typeface="Times New Roman" pitchFamily="18" charset="0"/>
                <a:cs typeface="Times New Roman" pitchFamily="18" charset="0"/>
              </a:rPr>
              <a:t>QCVN </a:t>
            </a:r>
            <a:r>
              <a:rPr lang="en-US" sz="2000" b="1" smtClean="0">
                <a:solidFill>
                  <a:srgbClr val="0000FF"/>
                </a:solidFill>
                <a:latin typeface="Times New Roman" pitchFamily="18" charset="0"/>
                <a:cs typeface="Times New Roman" pitchFamily="18" charset="0"/>
              </a:rPr>
              <a:t>2:2021/BKHCN</a:t>
            </a:r>
            <a:r>
              <a:rPr lang="en-US" sz="2000" b="1">
                <a:solidFill>
                  <a:srgbClr val="0000FF"/>
                </a:solidFill>
                <a:latin typeface="Times New Roman" pitchFamily="18" charset="0"/>
                <a:cs typeface="Times New Roman" pitchFamily="18" charset="0"/>
              </a:rPr>
              <a:t>)</a:t>
            </a:r>
            <a:endParaRPr lang="en-US" sz="2000">
              <a:solidFill>
                <a:srgbClr val="0000FF"/>
              </a:solidFill>
              <a:latin typeface="Times New Roman" pitchFamily="18" charset="0"/>
              <a:cs typeface="Times New Roman" pitchFamily="18" charset="0"/>
            </a:endParaRPr>
          </a:p>
          <a:p>
            <a:pPr algn="just">
              <a:spcBef>
                <a:spcPts val="600"/>
              </a:spcBef>
              <a:spcAft>
                <a:spcPts val="600"/>
              </a:spcAft>
            </a:pPr>
            <a:r>
              <a:rPr lang="en-US" sz="2000" b="1" smtClean="0">
                <a:latin typeface="Times New Roman" pitchFamily="18" charset="0"/>
                <a:cs typeface="Times New Roman" pitchFamily="18" charset="0"/>
              </a:rPr>
              <a:t>4. </a:t>
            </a:r>
            <a:r>
              <a:rPr lang="vi-VN" sz="2000" b="1" smtClean="0">
                <a:latin typeface="Times New Roman" pitchFamily="18" charset="0"/>
                <a:cs typeface="Times New Roman" pitchFamily="18" charset="0"/>
              </a:rPr>
              <a:t>Đồ </a:t>
            </a:r>
            <a:r>
              <a:rPr lang="vi-VN" sz="2000" b="1">
                <a:latin typeface="Times New Roman" pitchFamily="18" charset="0"/>
                <a:cs typeface="Times New Roman" pitchFamily="18" charset="0"/>
              </a:rPr>
              <a:t>chơi trẻ em (về an toàn đồ chơi trẻ em</a:t>
            </a:r>
            <a:r>
              <a:rPr lang="vi-VN" sz="2000" b="1" smtClean="0">
                <a:latin typeface="Times New Roman" pitchFamily="18" charset="0"/>
                <a:cs typeface="Times New Roman" pitchFamily="18" charset="0"/>
              </a:rPr>
              <a:t>)</a:t>
            </a:r>
            <a:r>
              <a:rPr lang="en-US" sz="2000" b="1">
                <a:latin typeface="Times New Roman" pitchFamily="18" charset="0"/>
                <a:cs typeface="Times New Roman" pitchFamily="18" charset="0"/>
              </a:rPr>
              <a:t> </a:t>
            </a:r>
            <a:r>
              <a:rPr lang="en-US" sz="2000" b="1">
                <a:solidFill>
                  <a:srgbClr val="0000FF"/>
                </a:solidFill>
                <a:latin typeface="Times New Roman" pitchFamily="18" charset="0"/>
                <a:cs typeface="Times New Roman" pitchFamily="18" charset="0"/>
              </a:rPr>
              <a:t>(QCVN </a:t>
            </a:r>
            <a:r>
              <a:rPr lang="en-US" sz="2000" b="1" smtClean="0">
                <a:solidFill>
                  <a:srgbClr val="0000FF"/>
                </a:solidFill>
                <a:latin typeface="Times New Roman" pitchFamily="18" charset="0"/>
                <a:cs typeface="Times New Roman" pitchFamily="18" charset="0"/>
              </a:rPr>
              <a:t>3:2019/BKHCN)</a:t>
            </a:r>
            <a:endParaRPr lang="en-US" sz="2000">
              <a:solidFill>
                <a:srgbClr val="0000FF"/>
              </a:solidFill>
              <a:latin typeface="Times New Roman" pitchFamily="18" charset="0"/>
              <a:cs typeface="Times New Roman" pitchFamily="18" charset="0"/>
            </a:endParaRPr>
          </a:p>
          <a:p>
            <a:pPr algn="just">
              <a:spcBef>
                <a:spcPts val="600"/>
              </a:spcBef>
              <a:spcAft>
                <a:spcPts val="600"/>
              </a:spcAft>
            </a:pPr>
            <a:r>
              <a:rPr lang="en-US" sz="2000" b="1" smtClean="0">
                <a:latin typeface="Times New Roman" pitchFamily="18" charset="0"/>
                <a:cs typeface="Times New Roman" pitchFamily="18" charset="0"/>
              </a:rPr>
              <a:t>5. </a:t>
            </a:r>
            <a:r>
              <a:rPr lang="vi-VN" sz="2000" b="1" smtClean="0">
                <a:latin typeface="Times New Roman" pitchFamily="18" charset="0"/>
                <a:cs typeface="Times New Roman" pitchFamily="18" charset="0"/>
              </a:rPr>
              <a:t>Thiết </a:t>
            </a:r>
            <a:r>
              <a:rPr lang="vi-VN" sz="2000" b="1">
                <a:latin typeface="Times New Roman" pitchFamily="18" charset="0"/>
                <a:cs typeface="Times New Roman" pitchFamily="18" charset="0"/>
              </a:rPr>
              <a:t>bị điện và điện tử (an toàn điện</a:t>
            </a:r>
            <a:r>
              <a:rPr lang="vi-VN" sz="2000" b="1" smtClean="0">
                <a:latin typeface="Times New Roman" pitchFamily="18" charset="0"/>
                <a:cs typeface="Times New Roman" pitchFamily="18" charset="0"/>
              </a:rPr>
              <a:t>)</a:t>
            </a:r>
            <a:r>
              <a:rPr lang="en-US" sz="2000" b="1">
                <a:latin typeface="Times New Roman" pitchFamily="18" charset="0"/>
                <a:cs typeface="Times New Roman" pitchFamily="18" charset="0"/>
              </a:rPr>
              <a:t> </a:t>
            </a:r>
            <a:r>
              <a:rPr lang="en-US" sz="2000" b="1">
                <a:solidFill>
                  <a:srgbClr val="0000FF"/>
                </a:solidFill>
                <a:latin typeface="Times New Roman" pitchFamily="18" charset="0"/>
                <a:cs typeface="Times New Roman" pitchFamily="18" charset="0"/>
              </a:rPr>
              <a:t>(QCVN </a:t>
            </a:r>
            <a:r>
              <a:rPr lang="en-US" sz="2000" b="1" smtClean="0">
                <a:solidFill>
                  <a:srgbClr val="0000FF"/>
                </a:solidFill>
                <a:latin typeface="Times New Roman" pitchFamily="18" charset="0"/>
                <a:cs typeface="Times New Roman" pitchFamily="18" charset="0"/>
              </a:rPr>
              <a:t>4:2009/BKHCN và Sửa đổi 1:2016 QCVN 4:2009/BKHCN)</a:t>
            </a:r>
            <a:endParaRPr lang="en-US" sz="2000">
              <a:solidFill>
                <a:srgbClr val="0000FF"/>
              </a:solidFill>
              <a:latin typeface="Times New Roman" pitchFamily="18" charset="0"/>
              <a:cs typeface="Times New Roman" pitchFamily="18" charset="0"/>
            </a:endParaRPr>
          </a:p>
          <a:p>
            <a:pPr algn="just">
              <a:spcBef>
                <a:spcPts val="600"/>
              </a:spcBef>
              <a:spcAft>
                <a:spcPts val="600"/>
              </a:spcAft>
            </a:pPr>
            <a:r>
              <a:rPr lang="en-US" sz="2000" b="1" smtClean="0">
                <a:latin typeface="Times New Roman" pitchFamily="18" charset="0"/>
                <a:cs typeface="Times New Roman" pitchFamily="18" charset="0"/>
              </a:rPr>
              <a:t>6. </a:t>
            </a:r>
            <a:r>
              <a:rPr lang="vi-VN" sz="2000" b="1" smtClean="0">
                <a:latin typeface="Times New Roman" pitchFamily="18" charset="0"/>
                <a:cs typeface="Times New Roman" pitchFamily="18" charset="0"/>
              </a:rPr>
              <a:t>Thiết </a:t>
            </a:r>
            <a:r>
              <a:rPr lang="vi-VN" sz="2000" b="1">
                <a:latin typeface="Times New Roman" pitchFamily="18" charset="0"/>
                <a:cs typeface="Times New Roman" pitchFamily="18" charset="0"/>
              </a:rPr>
              <a:t>bị điện và điện tử (tương thích điện từ</a:t>
            </a:r>
            <a:r>
              <a:rPr lang="vi-VN" sz="2000" b="1" smtClean="0">
                <a:solidFill>
                  <a:srgbClr val="0000FF"/>
                </a:solidFill>
                <a:latin typeface="Times New Roman" pitchFamily="18" charset="0"/>
                <a:cs typeface="Times New Roman" pitchFamily="18" charset="0"/>
              </a:rPr>
              <a:t>)</a:t>
            </a:r>
            <a:r>
              <a:rPr lang="en-US" sz="2000" b="1">
                <a:solidFill>
                  <a:srgbClr val="0000FF"/>
                </a:solidFill>
                <a:latin typeface="Times New Roman" pitchFamily="18" charset="0"/>
                <a:cs typeface="Times New Roman" pitchFamily="18" charset="0"/>
              </a:rPr>
              <a:t> (QCVN </a:t>
            </a:r>
            <a:r>
              <a:rPr lang="en-US" sz="2000" b="1" smtClean="0">
                <a:solidFill>
                  <a:srgbClr val="0000FF"/>
                </a:solidFill>
                <a:latin typeface="Times New Roman" pitchFamily="18" charset="0"/>
                <a:cs typeface="Times New Roman" pitchFamily="18" charset="0"/>
              </a:rPr>
              <a:t>9:2012/BKHCN</a:t>
            </a:r>
            <a:r>
              <a:rPr lang="en-US" sz="2000" b="1">
                <a:solidFill>
                  <a:srgbClr val="0000FF"/>
                </a:solidFill>
                <a:latin typeface="Times New Roman" pitchFamily="18" charset="0"/>
                <a:cs typeface="Times New Roman" pitchFamily="18" charset="0"/>
              </a:rPr>
              <a:t> và Sửa đổi </a:t>
            </a:r>
            <a:r>
              <a:rPr lang="en-US" sz="2000" b="1" smtClean="0">
                <a:solidFill>
                  <a:srgbClr val="0000FF"/>
                </a:solidFill>
                <a:latin typeface="Times New Roman" pitchFamily="18" charset="0"/>
                <a:cs typeface="Times New Roman" pitchFamily="18" charset="0"/>
              </a:rPr>
              <a:t>1:2018 </a:t>
            </a:r>
            <a:r>
              <a:rPr lang="en-US" sz="2000" b="1">
                <a:solidFill>
                  <a:srgbClr val="0000FF"/>
                </a:solidFill>
                <a:latin typeface="Times New Roman" pitchFamily="18" charset="0"/>
                <a:cs typeface="Times New Roman" pitchFamily="18" charset="0"/>
              </a:rPr>
              <a:t>QCVN </a:t>
            </a:r>
            <a:r>
              <a:rPr lang="en-US" sz="2000" b="1" smtClean="0">
                <a:solidFill>
                  <a:srgbClr val="0000FF"/>
                </a:solidFill>
                <a:latin typeface="Times New Roman" pitchFamily="18" charset="0"/>
                <a:cs typeface="Times New Roman" pitchFamily="18" charset="0"/>
              </a:rPr>
              <a:t>9:2012/BKHCN)</a:t>
            </a:r>
            <a:endParaRPr lang="en-US" sz="2000">
              <a:solidFill>
                <a:srgbClr val="0000FF"/>
              </a:solidFill>
              <a:latin typeface="Times New Roman" pitchFamily="18" charset="0"/>
              <a:cs typeface="Times New Roman" pitchFamily="18" charset="0"/>
            </a:endParaRPr>
          </a:p>
          <a:p>
            <a:pPr algn="just">
              <a:spcBef>
                <a:spcPts val="600"/>
              </a:spcBef>
              <a:spcAft>
                <a:spcPts val="600"/>
              </a:spcAft>
            </a:pPr>
            <a:r>
              <a:rPr lang="en-US" sz="2000" b="1" smtClean="0">
                <a:latin typeface="Times New Roman" pitchFamily="18" charset="0"/>
                <a:cs typeface="Times New Roman" pitchFamily="18" charset="0"/>
              </a:rPr>
              <a:t>7. </a:t>
            </a:r>
            <a:r>
              <a:rPr lang="vi-VN" sz="2000" b="1" smtClean="0">
                <a:latin typeface="Times New Roman" pitchFamily="18" charset="0"/>
                <a:cs typeface="Times New Roman" pitchFamily="18" charset="0"/>
              </a:rPr>
              <a:t>Thép làm cốt bê tông</a:t>
            </a:r>
            <a:r>
              <a:rPr lang="en-US" sz="2000" b="1">
                <a:latin typeface="Times New Roman" pitchFamily="18" charset="0"/>
                <a:cs typeface="Times New Roman" pitchFamily="18" charset="0"/>
              </a:rPr>
              <a:t> </a:t>
            </a:r>
            <a:r>
              <a:rPr lang="en-US" sz="2000" b="1">
                <a:solidFill>
                  <a:srgbClr val="0000FF"/>
                </a:solidFill>
                <a:latin typeface="Times New Roman" pitchFamily="18" charset="0"/>
                <a:cs typeface="Times New Roman" pitchFamily="18" charset="0"/>
              </a:rPr>
              <a:t>(QCVN </a:t>
            </a:r>
            <a:r>
              <a:rPr lang="en-US" sz="2000" b="1" smtClean="0">
                <a:solidFill>
                  <a:srgbClr val="0000FF"/>
                </a:solidFill>
                <a:latin typeface="Times New Roman" pitchFamily="18" charset="0"/>
                <a:cs typeface="Times New Roman" pitchFamily="18" charset="0"/>
              </a:rPr>
              <a:t>7:2019/BKHCN)</a:t>
            </a:r>
            <a:endParaRPr lang="en-US" sz="2000" smtClean="0">
              <a:solidFill>
                <a:srgbClr val="0000FF"/>
              </a:solidFill>
              <a:latin typeface="Times New Roman" pitchFamily="18" charset="0"/>
              <a:cs typeface="Times New Roman" pitchFamily="18" charset="0"/>
            </a:endParaRPr>
          </a:p>
          <a:p>
            <a:pPr algn="just">
              <a:spcBef>
                <a:spcPts val="600"/>
              </a:spcBef>
              <a:spcAft>
                <a:spcPts val="600"/>
              </a:spcAft>
            </a:pPr>
            <a:r>
              <a:rPr lang="en-US" sz="2000" b="1" smtClean="0">
                <a:latin typeface="Times New Roman" pitchFamily="18" charset="0"/>
                <a:cs typeface="Times New Roman" pitchFamily="18" charset="0"/>
              </a:rPr>
              <a:t>8. </a:t>
            </a:r>
            <a:r>
              <a:rPr lang="vi-VN" sz="2000" b="1" smtClean="0">
                <a:latin typeface="Times New Roman" pitchFamily="18" charset="0"/>
                <a:cs typeface="Times New Roman" pitchFamily="18" charset="0"/>
              </a:rPr>
              <a:t>Thép các loại</a:t>
            </a:r>
            <a:r>
              <a:rPr lang="en-US" sz="2000" b="1" smtClean="0">
                <a:latin typeface="Times New Roman" pitchFamily="18" charset="0"/>
                <a:cs typeface="Times New Roman" pitchFamily="18" charset="0"/>
              </a:rPr>
              <a:t> </a:t>
            </a:r>
            <a:r>
              <a:rPr lang="en-US" sz="2000" b="1">
                <a:solidFill>
                  <a:srgbClr val="0000FF"/>
                </a:solidFill>
                <a:latin typeface="Times New Roman" pitchFamily="18" charset="0"/>
                <a:cs typeface="Times New Roman" pitchFamily="18" charset="0"/>
              </a:rPr>
              <a:t>(</a:t>
            </a:r>
            <a:r>
              <a:rPr lang="vi-VN" sz="2000" b="1">
                <a:solidFill>
                  <a:srgbClr val="0000FF"/>
                </a:solidFill>
                <a:latin typeface="Times New Roman" pitchFamily="18" charset="0"/>
                <a:cs typeface="Times New Roman" pitchFamily="18" charset="0"/>
              </a:rPr>
              <a:t>Các tiêu chuẩn công bố áp dụng được quy định tại Điều 3 Thông tư liên tịch số 58/2015/TTLT- BCT-BKHCN</a:t>
            </a:r>
            <a:r>
              <a:rPr lang="en-US" sz="2000" b="1">
                <a:solidFill>
                  <a:srgbClr val="0000FF"/>
                </a:solidFill>
                <a:latin typeface="Times New Roman" pitchFamily="18" charset="0"/>
                <a:cs typeface="Times New Roman" pitchFamily="18" charset="0"/>
              </a:rPr>
              <a:t>)</a:t>
            </a:r>
          </a:p>
          <a:p>
            <a:pPr algn="just"/>
            <a:r>
              <a:rPr lang="en-US" sz="2000" b="1" smtClean="0">
                <a:latin typeface="Times New Roman" pitchFamily="18" charset="0"/>
                <a:cs typeface="Times New Roman" pitchFamily="18" charset="0"/>
              </a:rPr>
              <a:t>9. </a:t>
            </a:r>
            <a:r>
              <a:rPr lang="vi-VN" sz="2000" b="1" smtClean="0">
                <a:latin typeface="Times New Roman" pitchFamily="18" charset="0"/>
                <a:cs typeface="Times New Roman" pitchFamily="18" charset="0"/>
              </a:rPr>
              <a:t>Dầu nhờn động cơ đốt trong</a:t>
            </a:r>
            <a:r>
              <a:rPr lang="en-US" sz="2000" b="1" smtClean="0">
                <a:latin typeface="Times New Roman" pitchFamily="18" charset="0"/>
                <a:cs typeface="Times New Roman" pitchFamily="18" charset="0"/>
              </a:rPr>
              <a:t> </a:t>
            </a:r>
            <a:r>
              <a:rPr lang="en-US" sz="2000" b="1">
                <a:solidFill>
                  <a:srgbClr val="0000FF"/>
                </a:solidFill>
                <a:latin typeface="Times New Roman" pitchFamily="18" charset="0"/>
                <a:cs typeface="Times New Roman" pitchFamily="18" charset="0"/>
              </a:rPr>
              <a:t>(</a:t>
            </a:r>
            <a:r>
              <a:rPr lang="vi-VN" sz="2000" b="1">
                <a:solidFill>
                  <a:srgbClr val="0000FF"/>
                </a:solidFill>
                <a:latin typeface="Times New Roman" pitchFamily="18" charset="0"/>
                <a:cs typeface="Times New Roman" pitchFamily="18" charset="0"/>
              </a:rPr>
              <a:t>QCVN 14:2018/BKHCN</a:t>
            </a:r>
            <a:r>
              <a:rPr lang="en-US" sz="2000" b="1">
                <a:solidFill>
                  <a:srgbClr val="0000FF"/>
                </a:solidFill>
                <a:latin typeface="Times New Roman" pitchFamily="18" charset="0"/>
                <a:cs typeface="Times New Roman" pitchFamily="18" charset="0"/>
              </a:rPr>
              <a:t> </a:t>
            </a:r>
            <a:r>
              <a:rPr lang="vi-VN" sz="2000" b="1">
                <a:solidFill>
                  <a:srgbClr val="0000FF"/>
                </a:solidFill>
                <a:latin typeface="Times New Roman" pitchFamily="18" charset="0"/>
                <a:cs typeface="Times New Roman" pitchFamily="18" charset="0"/>
              </a:rPr>
              <a:t>và</a:t>
            </a:r>
            <a:r>
              <a:rPr lang="en-US" sz="2000" b="1">
                <a:solidFill>
                  <a:srgbClr val="0000FF"/>
                </a:solidFill>
                <a:latin typeface="Times New Roman" pitchFamily="18" charset="0"/>
                <a:cs typeface="Times New Roman" pitchFamily="18" charset="0"/>
              </a:rPr>
              <a:t> </a:t>
            </a:r>
            <a:r>
              <a:rPr lang="vi-VN" sz="2000" b="1">
                <a:solidFill>
                  <a:srgbClr val="0000FF"/>
                </a:solidFill>
                <a:latin typeface="Times New Roman" pitchFamily="18" charset="0"/>
                <a:cs typeface="Times New Roman" pitchFamily="18" charset="0"/>
              </a:rPr>
              <a:t>Sửa đổi 1:2018 QCVN 14:2018/BKHCN</a:t>
            </a:r>
            <a:r>
              <a:rPr lang="en-US" sz="2000" b="1">
                <a:solidFill>
                  <a:srgbClr val="0000FF"/>
                </a:solidFill>
                <a:latin typeface="Times New Roman" pitchFamily="18" charset="0"/>
                <a:cs typeface="Times New Roman" pitchFamily="18" charset="0"/>
              </a:rPr>
              <a:t>)</a:t>
            </a:r>
            <a:endParaRPr lang="vi-VN" sz="2000" b="1">
              <a:solidFill>
                <a:srgbClr val="0000FF"/>
              </a:solidFill>
              <a:latin typeface="Times New Roman" pitchFamily="18" charset="0"/>
              <a:cs typeface="Times New Roman" pitchFamily="18" charset="0"/>
            </a:endParaRPr>
          </a:p>
          <a:p>
            <a:pPr algn="just">
              <a:spcBef>
                <a:spcPts val="600"/>
              </a:spcBef>
              <a:spcAft>
                <a:spcPts val="600"/>
              </a:spcAft>
            </a:pPr>
            <a:r>
              <a:rPr lang="en-US" sz="2000" b="1" smtClean="0">
                <a:latin typeface="Times New Roman" pitchFamily="18" charset="0"/>
                <a:cs typeface="Times New Roman" pitchFamily="18" charset="0"/>
              </a:rPr>
              <a:t>10. </a:t>
            </a:r>
            <a:r>
              <a:rPr lang="vi-VN" sz="2000" b="1" smtClean="0">
                <a:latin typeface="Times New Roman" pitchFamily="18" charset="0"/>
                <a:cs typeface="Times New Roman" pitchFamily="18" charset="0"/>
              </a:rPr>
              <a:t>Sản phẩm chiếu sáng bằng công nghệ LED</a:t>
            </a:r>
            <a:r>
              <a:rPr lang="en-US" sz="2000" b="1" smtClean="0">
                <a:latin typeface="Times New Roman" pitchFamily="18" charset="0"/>
                <a:cs typeface="Times New Roman" pitchFamily="18" charset="0"/>
              </a:rPr>
              <a:t> </a:t>
            </a:r>
            <a:r>
              <a:rPr lang="en-US" sz="2000" b="1">
                <a:solidFill>
                  <a:srgbClr val="0000FF"/>
                </a:solidFill>
                <a:latin typeface="Times New Roman" pitchFamily="18" charset="0"/>
                <a:cs typeface="Times New Roman" pitchFamily="18" charset="0"/>
              </a:rPr>
              <a:t>(QCVN 19:2019/BKHCN)</a:t>
            </a:r>
          </a:p>
          <a:p>
            <a:pPr algn="just"/>
            <a:r>
              <a:rPr lang="en-US" sz="2000" b="1" smtClean="0">
                <a:latin typeface="Times New Roman" pitchFamily="18" charset="0"/>
                <a:cs typeface="Times New Roman" pitchFamily="18" charset="0"/>
              </a:rPr>
              <a:t>11. </a:t>
            </a:r>
            <a:r>
              <a:rPr lang="vi-VN" sz="2000" b="1" smtClean="0">
                <a:latin typeface="Times New Roman" pitchFamily="18" charset="0"/>
                <a:cs typeface="Times New Roman" pitchFamily="18" charset="0"/>
              </a:rPr>
              <a:t>Thép không </a:t>
            </a:r>
            <a:r>
              <a:rPr lang="vi-VN" sz="2000" b="1">
                <a:latin typeface="Times New Roman" pitchFamily="18" charset="0"/>
                <a:cs typeface="Times New Roman" pitchFamily="18" charset="0"/>
              </a:rPr>
              <a:t>gỉ</a:t>
            </a:r>
            <a:r>
              <a:rPr lang="en-US" sz="2000" b="1">
                <a:latin typeface="Times New Roman" pitchFamily="18" charset="0"/>
                <a:cs typeface="Times New Roman" pitchFamily="18" charset="0"/>
              </a:rPr>
              <a:t> </a:t>
            </a:r>
            <a:r>
              <a:rPr lang="en-US" sz="2000" b="1">
                <a:solidFill>
                  <a:srgbClr val="0000FF"/>
                </a:solidFill>
                <a:latin typeface="Times New Roman" pitchFamily="18" charset="0"/>
                <a:cs typeface="Times New Roman" pitchFamily="18" charset="0"/>
              </a:rPr>
              <a:t>(</a:t>
            </a:r>
            <a:r>
              <a:rPr lang="vi-VN" sz="2000" b="1">
                <a:solidFill>
                  <a:srgbClr val="0000FF"/>
                </a:solidFill>
                <a:latin typeface="Times New Roman" pitchFamily="18" charset="0"/>
                <a:cs typeface="Times New Roman" pitchFamily="18" charset="0"/>
              </a:rPr>
              <a:t>QCVN 20:2019/BKHCN</a:t>
            </a:r>
            <a:r>
              <a:rPr lang="en-US" sz="2000" b="1">
                <a:solidFill>
                  <a:srgbClr val="0000FF"/>
                </a:solidFill>
                <a:latin typeface="Times New Roman" pitchFamily="18" charset="0"/>
                <a:cs typeface="Times New Roman" pitchFamily="18" charset="0"/>
              </a:rPr>
              <a:t> </a:t>
            </a:r>
            <a:r>
              <a:rPr lang="vi-VN" sz="2000" b="1">
                <a:solidFill>
                  <a:srgbClr val="0000FF"/>
                </a:solidFill>
                <a:latin typeface="Times New Roman" pitchFamily="18" charset="0"/>
                <a:cs typeface="Times New Roman" pitchFamily="18" charset="0"/>
              </a:rPr>
              <a:t>và</a:t>
            </a:r>
            <a:r>
              <a:rPr lang="en-US" sz="2000" b="1">
                <a:solidFill>
                  <a:srgbClr val="0000FF"/>
                </a:solidFill>
                <a:latin typeface="Times New Roman" pitchFamily="18" charset="0"/>
                <a:cs typeface="Times New Roman" pitchFamily="18" charset="0"/>
              </a:rPr>
              <a:t> </a:t>
            </a:r>
            <a:r>
              <a:rPr lang="vi-VN" sz="2000" b="1">
                <a:solidFill>
                  <a:srgbClr val="0000FF"/>
                </a:solidFill>
                <a:latin typeface="Times New Roman" pitchFamily="18" charset="0"/>
                <a:cs typeface="Times New Roman" pitchFamily="18" charset="0"/>
              </a:rPr>
              <a:t>Sửa đổi 1:2021 QCVN 20:2019/BKHCN</a:t>
            </a:r>
            <a:r>
              <a:rPr lang="en-US" sz="2000" b="1" smtClean="0">
                <a:solidFill>
                  <a:srgbClr val="0000FF"/>
                </a:solidFill>
                <a:latin typeface="Times New Roman" pitchFamily="18" charset="0"/>
                <a:cs typeface="Times New Roman" pitchFamily="18" charset="0"/>
              </a:rPr>
              <a:t>)</a:t>
            </a:r>
            <a:endParaRPr lang="vi-VN" sz="2000" b="1">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14722225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197" y="2068978"/>
            <a:ext cx="8969831" cy="1723549"/>
          </a:xfrm>
          <a:prstGeom prst="rect">
            <a:avLst/>
          </a:prstGeom>
        </p:spPr>
        <p:txBody>
          <a:bodyPr wrap="square">
            <a:spAutoFit/>
          </a:bodyPr>
          <a:lstStyle/>
          <a:p>
            <a:pPr algn="ctr">
              <a:spcAft>
                <a:spcPts val="1200"/>
              </a:spcAft>
            </a:pPr>
            <a:r>
              <a:rPr lang="en-US" sz="3200" b="1" smtClean="0">
                <a:solidFill>
                  <a:srgbClr val="FF0000"/>
                </a:solidFill>
                <a:latin typeface="Times New Roman" panose="02020603050405020304" pitchFamily="18" charset="0"/>
                <a:cs typeface="Times New Roman" panose="02020603050405020304" pitchFamily="18" charset="0"/>
              </a:rPr>
              <a:t>ĐIỂM MỚI</a:t>
            </a:r>
            <a:r>
              <a:rPr lang="en-US" sz="3200" b="1" smtClean="0">
                <a:solidFill>
                  <a:srgbClr val="0000FF"/>
                </a:solidFill>
                <a:latin typeface="Times New Roman" panose="02020603050405020304" pitchFamily="18" charset="0"/>
                <a:cs typeface="Times New Roman" panose="02020603050405020304" pitchFamily="18" charset="0"/>
              </a:rPr>
              <a:t> </a:t>
            </a:r>
          </a:p>
          <a:p>
            <a:pPr algn="ctr"/>
            <a:r>
              <a:rPr lang="en-US" sz="3200" b="1" smtClean="0">
                <a:solidFill>
                  <a:srgbClr val="0000FF"/>
                </a:solidFill>
                <a:latin typeface="Times New Roman" panose="02020603050405020304" pitchFamily="18" charset="0"/>
                <a:cs typeface="Times New Roman" panose="02020603050405020304" pitchFamily="18" charset="0"/>
              </a:rPr>
              <a:t>QUYẾT ĐỊNH SỐ 2711/QĐ – BKHCN SO VỚI </a:t>
            </a:r>
          </a:p>
          <a:p>
            <a:pPr algn="ctr"/>
            <a:r>
              <a:rPr lang="en-US" sz="3200" b="1" smtClean="0">
                <a:solidFill>
                  <a:srgbClr val="0000FF"/>
                </a:solidFill>
                <a:latin typeface="Times New Roman" panose="02020603050405020304" pitchFamily="18" charset="0"/>
                <a:cs typeface="Times New Roman" panose="02020603050405020304" pitchFamily="18" charset="0"/>
              </a:rPr>
              <a:t>QUYẾT ĐỊNH </a:t>
            </a:r>
            <a:r>
              <a:rPr lang="en-US" sz="3200" b="1">
                <a:solidFill>
                  <a:srgbClr val="0000FF"/>
                </a:solidFill>
                <a:latin typeface="Times New Roman" panose="02020603050405020304" pitchFamily="18" charset="0"/>
                <a:cs typeface="Times New Roman" panose="02020603050405020304" pitchFamily="18" charset="0"/>
              </a:rPr>
              <a:t>SỐ 3810/QĐ </a:t>
            </a:r>
            <a:r>
              <a:rPr lang="en-US" sz="3200" b="1" smtClean="0">
                <a:solidFill>
                  <a:srgbClr val="0000FF"/>
                </a:solidFill>
                <a:latin typeface="Times New Roman" panose="02020603050405020304" pitchFamily="18" charset="0"/>
                <a:cs typeface="Times New Roman" panose="02020603050405020304" pitchFamily="18" charset="0"/>
              </a:rPr>
              <a:t>– BKHCN</a:t>
            </a:r>
            <a:endParaRPr lang="en-US" sz="3200" b="1">
              <a:solidFill>
                <a:srgbClr val="0000FF"/>
              </a:solidFill>
            </a:endParaRPr>
          </a:p>
        </p:txBody>
      </p:sp>
    </p:spTree>
    <p:extLst>
      <p:ext uri="{BB962C8B-B14F-4D97-AF65-F5344CB8AC3E}">
        <p14:creationId xmlns:p14="http://schemas.microsoft.com/office/powerpoint/2010/main" val="6258774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83769" y="473873"/>
            <a:ext cx="7315200" cy="400110"/>
          </a:xfrm>
          <a:prstGeom prst="rect">
            <a:avLst/>
          </a:prstGeom>
          <a:noFill/>
        </p:spPr>
        <p:txBody>
          <a:bodyPr wrap="square" rtlCol="0">
            <a:spAutoFit/>
          </a:bodyPr>
          <a:lstStyle/>
          <a:p>
            <a:r>
              <a:rPr lang="en-US" sz="2000" b="1" smtClean="0">
                <a:latin typeface="Times New Roman" pitchFamily="18" charset="0"/>
                <a:cs typeface="Times New Roman" pitchFamily="18" charset="0"/>
              </a:rPr>
              <a:t>I. </a:t>
            </a:r>
            <a:r>
              <a:rPr lang="vi-VN" sz="2000" b="1" smtClean="0">
                <a:latin typeface="Times New Roman" pitchFamily="18" charset="0"/>
                <a:cs typeface="Times New Roman" pitchFamily="18" charset="0"/>
              </a:rPr>
              <a:t>XĂNG, NHIÊN LIỆU ĐIÊZEN VÀ NHIÊN LIỆU SINH HỌC</a:t>
            </a:r>
            <a:endParaRPr lang="en-US" sz="200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18892" y="4114288"/>
            <a:ext cx="3550004" cy="274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8098969" y="321232"/>
            <a:ext cx="3765774" cy="523220"/>
          </a:xfrm>
          <a:prstGeom prst="rect">
            <a:avLst/>
          </a:prstGeom>
        </p:spPr>
        <p:txBody>
          <a:bodyPr wrap="none">
            <a:spAutoFit/>
          </a:bodyPr>
          <a:lstStyle/>
          <a:p>
            <a:pPr algn="ctr"/>
            <a:r>
              <a:rPr lang="vi-VN" sz="2800" b="1">
                <a:solidFill>
                  <a:srgbClr val="FF00FF"/>
                </a:solidFill>
                <a:latin typeface="Times New Roman" pitchFamily="18" charset="0"/>
                <a:cs typeface="Times New Roman" pitchFamily="18" charset="0"/>
              </a:rPr>
              <a:t>QCVN 1:2022/BKHCN</a:t>
            </a:r>
            <a:endParaRPr lang="en-US" sz="2800" b="1">
              <a:solidFill>
                <a:srgbClr val="FF00FF"/>
              </a:solidFill>
              <a:latin typeface="Times New Roman" pitchFamily="18" charset="0"/>
              <a:cs typeface="Times New Roman" pitchFamily="18" charset="0"/>
            </a:endParaRPr>
          </a:p>
        </p:txBody>
      </p:sp>
      <p:grpSp>
        <p:nvGrpSpPr>
          <p:cNvPr id="16" name="Group 15"/>
          <p:cNvGrpSpPr/>
          <p:nvPr/>
        </p:nvGrpSpPr>
        <p:grpSpPr>
          <a:xfrm>
            <a:off x="1094012" y="1189478"/>
            <a:ext cx="9530445" cy="3835254"/>
            <a:chOff x="723898" y="1237721"/>
            <a:chExt cx="9530445" cy="3835254"/>
          </a:xfrm>
        </p:grpSpPr>
        <p:sp>
          <p:nvSpPr>
            <p:cNvPr id="6" name="Rectangle 5"/>
            <p:cNvSpPr/>
            <p:nvPr/>
          </p:nvSpPr>
          <p:spPr>
            <a:xfrm>
              <a:off x="723898" y="1783950"/>
              <a:ext cx="3831772" cy="100027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spcAft>
                  <a:spcPts val="600"/>
                </a:spcAft>
              </a:pPr>
              <a:r>
                <a:rPr lang="en-US" b="1" smtClean="0">
                  <a:solidFill>
                    <a:srgbClr val="FF0000"/>
                  </a:solidFill>
                  <a:latin typeface="Times New Roman" pitchFamily="18" charset="0"/>
                  <a:cs typeface="Times New Roman" pitchFamily="18" charset="0"/>
                </a:rPr>
                <a:t>BÃI BỎ</a:t>
              </a:r>
            </a:p>
            <a:p>
              <a:pPr algn="ctr"/>
              <a:r>
                <a:rPr lang="vi-VN" smtClean="0">
                  <a:latin typeface="Times New Roman" pitchFamily="18" charset="0"/>
                  <a:cs typeface="Times New Roman" pitchFamily="18" charset="0"/>
                </a:rPr>
                <a:t>QCVN </a:t>
              </a:r>
              <a:r>
                <a:rPr lang="vi-VN">
                  <a:latin typeface="Times New Roman" pitchFamily="18" charset="0"/>
                  <a:cs typeface="Times New Roman" pitchFamily="18" charset="0"/>
                </a:rPr>
                <a:t>1:2015/BKHCN và Sửa đổi 1:2017 QCVN </a:t>
              </a:r>
              <a:r>
                <a:rPr lang="vi-VN" smtClean="0">
                  <a:latin typeface="Times New Roman" pitchFamily="18" charset="0"/>
                  <a:cs typeface="Times New Roman" pitchFamily="18" charset="0"/>
                </a:rPr>
                <a:t>1:2015/BKHCN</a:t>
              </a:r>
              <a:endParaRPr lang="en-US">
                <a:latin typeface="Times New Roman" pitchFamily="18" charset="0"/>
                <a:cs typeface="Times New Roman" pitchFamily="18" charset="0"/>
              </a:endParaRPr>
            </a:p>
          </p:txBody>
        </p:sp>
        <p:sp>
          <p:nvSpPr>
            <p:cNvPr id="7" name="Rectangle 6"/>
            <p:cNvSpPr/>
            <p:nvPr/>
          </p:nvSpPr>
          <p:spPr>
            <a:xfrm>
              <a:off x="6475340" y="3516177"/>
              <a:ext cx="3779003" cy="1000274"/>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spcAft>
                  <a:spcPts val="600"/>
                </a:spcAft>
              </a:pPr>
              <a:r>
                <a:rPr lang="en-US" b="1" smtClean="0">
                  <a:solidFill>
                    <a:srgbClr val="FF0000"/>
                  </a:solidFill>
                  <a:latin typeface="Times New Roman" pitchFamily="18" charset="0"/>
                  <a:cs typeface="Times New Roman" pitchFamily="18" charset="0"/>
                </a:rPr>
                <a:t>BỔ SUNG</a:t>
              </a:r>
            </a:p>
            <a:p>
              <a:r>
                <a:rPr lang="en-US" smtClean="0">
                  <a:latin typeface="Times New Roman" pitchFamily="18" charset="0"/>
                  <a:cs typeface="Times New Roman" pitchFamily="18" charset="0"/>
                </a:rPr>
                <a:t>+</a:t>
              </a:r>
              <a:r>
                <a:rPr lang="vi-VN" smtClean="0">
                  <a:latin typeface="Times New Roman" pitchFamily="18" charset="0"/>
                  <a:cs typeface="Times New Roman" pitchFamily="18" charset="0"/>
                </a:rPr>
                <a:t> </a:t>
              </a:r>
              <a:r>
                <a:rPr lang="vi-VN">
                  <a:latin typeface="Times New Roman" pitchFamily="18" charset="0"/>
                  <a:cs typeface="Times New Roman" pitchFamily="18" charset="0"/>
                </a:rPr>
                <a:t>Thông tư số 06/2020/TT-BKHCN</a:t>
              </a:r>
              <a:endParaRPr lang="en-US">
                <a:latin typeface="Times New Roman" pitchFamily="18" charset="0"/>
                <a:cs typeface="Times New Roman" pitchFamily="18" charset="0"/>
              </a:endParaRPr>
            </a:p>
            <a:p>
              <a:r>
                <a:rPr lang="en-US">
                  <a:latin typeface="Times New Roman" pitchFamily="18" charset="0"/>
                  <a:cs typeface="Times New Roman" pitchFamily="18" charset="0"/>
                </a:rPr>
                <a:t>+</a:t>
              </a:r>
              <a:r>
                <a:rPr lang="vi-VN">
                  <a:latin typeface="Times New Roman" pitchFamily="18" charset="0"/>
                  <a:cs typeface="Times New Roman" pitchFamily="18" charset="0"/>
                </a:rPr>
                <a:t> Thông tư số 16/2022/TT-BKHCN</a:t>
              </a:r>
              <a:endParaRPr lang="en-US">
                <a:latin typeface="Times New Roman" pitchFamily="18" charset="0"/>
                <a:cs typeface="Times New Roman" pitchFamily="18" charset="0"/>
              </a:endParaRPr>
            </a:p>
          </p:txBody>
        </p:sp>
        <p:sp>
          <p:nvSpPr>
            <p:cNvPr id="8" name="Rectangle 7"/>
            <p:cNvSpPr/>
            <p:nvPr/>
          </p:nvSpPr>
          <p:spPr>
            <a:xfrm>
              <a:off x="723898" y="2964706"/>
              <a:ext cx="3831772" cy="210826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spcAft>
                  <a:spcPts val="600"/>
                </a:spcAft>
              </a:pPr>
              <a:r>
                <a:rPr lang="en-US" b="1" smtClean="0">
                  <a:solidFill>
                    <a:srgbClr val="FF0000"/>
                  </a:solidFill>
                  <a:latin typeface="Times New Roman" pitchFamily="18" charset="0"/>
                  <a:cs typeface="Times New Roman" pitchFamily="18" charset="0"/>
                </a:rPr>
                <a:t>BÃI BỎ</a:t>
              </a:r>
            </a:p>
            <a:p>
              <a:r>
                <a:rPr lang="en-US" smtClean="0">
                  <a:latin typeface="Times New Roman" pitchFamily="18" charset="0"/>
                  <a:cs typeface="Times New Roman" pitchFamily="18" charset="0"/>
                </a:rPr>
                <a:t>+</a:t>
              </a:r>
              <a:r>
                <a:rPr lang="vi-VN" smtClean="0">
                  <a:latin typeface="Times New Roman" pitchFamily="18" charset="0"/>
                  <a:cs typeface="Times New Roman" pitchFamily="18" charset="0"/>
                </a:rPr>
                <a:t> </a:t>
              </a:r>
              <a:r>
                <a:rPr lang="vi-VN">
                  <a:latin typeface="Times New Roman" pitchFamily="18" charset="0"/>
                  <a:cs typeface="Times New Roman" pitchFamily="18" charset="0"/>
                </a:rPr>
                <a:t>Thông tư số 10/2012/TT-BKHCN</a:t>
              </a:r>
              <a:endParaRPr lang="en-US">
                <a:latin typeface="Times New Roman" pitchFamily="18" charset="0"/>
                <a:cs typeface="Times New Roman" pitchFamily="18" charset="0"/>
              </a:endParaRPr>
            </a:p>
            <a:p>
              <a:r>
                <a:rPr lang="en-US">
                  <a:latin typeface="Times New Roman" pitchFamily="18" charset="0"/>
                  <a:cs typeface="Times New Roman" pitchFamily="18" charset="0"/>
                </a:rPr>
                <a:t>+</a:t>
              </a:r>
              <a:r>
                <a:rPr lang="vi-VN">
                  <a:latin typeface="Times New Roman" pitchFamily="18" charset="0"/>
                  <a:cs typeface="Times New Roman" pitchFamily="18" charset="0"/>
                </a:rPr>
                <a:t> Thông tư số 13/2013/TT-BKHCN</a:t>
              </a:r>
              <a:endParaRPr lang="en-US">
                <a:latin typeface="Times New Roman" pitchFamily="18" charset="0"/>
                <a:cs typeface="Times New Roman" pitchFamily="18" charset="0"/>
              </a:endParaRPr>
            </a:p>
            <a:p>
              <a:r>
                <a:rPr lang="en-US">
                  <a:latin typeface="Times New Roman" pitchFamily="18" charset="0"/>
                  <a:cs typeface="Times New Roman" pitchFamily="18" charset="0"/>
                </a:rPr>
                <a:t>+</a:t>
              </a:r>
              <a:r>
                <a:rPr lang="vi-VN">
                  <a:latin typeface="Times New Roman" pitchFamily="18" charset="0"/>
                  <a:cs typeface="Times New Roman" pitchFamily="18" charset="0"/>
                </a:rPr>
                <a:t> Thông tư số 22/2015/TT-BKHCN</a:t>
              </a:r>
              <a:endParaRPr lang="en-US">
                <a:latin typeface="Times New Roman" pitchFamily="18" charset="0"/>
                <a:cs typeface="Times New Roman" pitchFamily="18" charset="0"/>
              </a:endParaRPr>
            </a:p>
            <a:p>
              <a:r>
                <a:rPr lang="en-US">
                  <a:latin typeface="Times New Roman" pitchFamily="18" charset="0"/>
                  <a:cs typeface="Times New Roman" pitchFamily="18" charset="0"/>
                </a:rPr>
                <a:t>+</a:t>
              </a:r>
              <a:r>
                <a:rPr lang="vi-VN">
                  <a:latin typeface="Times New Roman" pitchFamily="18" charset="0"/>
                  <a:cs typeface="Times New Roman" pitchFamily="18" charset="0"/>
                </a:rPr>
                <a:t> Thông tư số 27/2012/TT-BKHCN</a:t>
              </a:r>
              <a:endParaRPr lang="en-US">
                <a:latin typeface="Times New Roman" pitchFamily="18" charset="0"/>
                <a:cs typeface="Times New Roman" pitchFamily="18" charset="0"/>
              </a:endParaRPr>
            </a:p>
            <a:p>
              <a:r>
                <a:rPr lang="en-US">
                  <a:latin typeface="Times New Roman" pitchFamily="18" charset="0"/>
                  <a:cs typeface="Times New Roman" pitchFamily="18" charset="0"/>
                </a:rPr>
                <a:t>+</a:t>
              </a:r>
              <a:r>
                <a:rPr lang="vi-VN">
                  <a:latin typeface="Times New Roman" pitchFamily="18" charset="0"/>
                  <a:cs typeface="Times New Roman" pitchFamily="18" charset="0"/>
                </a:rPr>
                <a:t> Thông tư số 04/2017/TT-BKHCN</a:t>
              </a:r>
              <a:endParaRPr lang="en-US">
                <a:latin typeface="Times New Roman" pitchFamily="18" charset="0"/>
                <a:cs typeface="Times New Roman" pitchFamily="18" charset="0"/>
              </a:endParaRPr>
            </a:p>
            <a:p>
              <a:r>
                <a:rPr lang="en-US">
                  <a:latin typeface="Times New Roman" pitchFamily="18" charset="0"/>
                  <a:cs typeface="Times New Roman" pitchFamily="18" charset="0"/>
                </a:rPr>
                <a:t>+</a:t>
              </a:r>
              <a:r>
                <a:rPr lang="vi-VN">
                  <a:latin typeface="Times New Roman" pitchFamily="18" charset="0"/>
                  <a:cs typeface="Times New Roman" pitchFamily="18" charset="0"/>
                </a:rPr>
                <a:t> Thông tư số 07/2017/TT-BKHCN</a:t>
              </a:r>
              <a:endParaRPr lang="en-US">
                <a:latin typeface="Times New Roman" pitchFamily="18" charset="0"/>
                <a:cs typeface="Times New Roman" pitchFamily="18" charset="0"/>
              </a:endParaRPr>
            </a:p>
          </p:txBody>
        </p:sp>
        <p:sp>
          <p:nvSpPr>
            <p:cNvPr id="9" name="Rectangle 8"/>
            <p:cNvSpPr/>
            <p:nvPr/>
          </p:nvSpPr>
          <p:spPr>
            <a:xfrm>
              <a:off x="6475341" y="1922450"/>
              <a:ext cx="3779002" cy="72327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spcAft>
                  <a:spcPts val="600"/>
                </a:spcAft>
              </a:pPr>
              <a:r>
                <a:rPr lang="en-US" b="1" smtClean="0">
                  <a:solidFill>
                    <a:srgbClr val="FF0000"/>
                  </a:solidFill>
                  <a:latin typeface="Times New Roman" pitchFamily="18" charset="0"/>
                  <a:cs typeface="Times New Roman" pitchFamily="18" charset="0"/>
                </a:rPr>
                <a:t>THAY THẾ</a:t>
              </a:r>
            </a:p>
            <a:p>
              <a:pPr algn="ctr"/>
              <a:r>
                <a:rPr lang="vi-VN" smtClean="0">
                  <a:latin typeface="Times New Roman" pitchFamily="18" charset="0"/>
                  <a:cs typeface="Times New Roman" pitchFamily="18" charset="0"/>
                </a:rPr>
                <a:t>QCVN </a:t>
              </a:r>
              <a:r>
                <a:rPr lang="vi-VN">
                  <a:latin typeface="Times New Roman" pitchFamily="18" charset="0"/>
                  <a:cs typeface="Times New Roman" pitchFamily="18" charset="0"/>
                </a:rPr>
                <a:t>1:2022/BKHCN</a:t>
              </a:r>
              <a:endParaRPr lang="en-US">
                <a:latin typeface="Times New Roman" pitchFamily="18" charset="0"/>
                <a:cs typeface="Times New Roman" pitchFamily="18" charset="0"/>
              </a:endParaRPr>
            </a:p>
          </p:txBody>
        </p:sp>
        <p:sp>
          <p:nvSpPr>
            <p:cNvPr id="11" name="Right Arrow 10"/>
            <p:cNvSpPr/>
            <p:nvPr/>
          </p:nvSpPr>
          <p:spPr>
            <a:xfrm>
              <a:off x="4855028" y="2153460"/>
              <a:ext cx="1371600" cy="2612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4855029" y="3885686"/>
              <a:ext cx="1371600" cy="2612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051955" y="1237721"/>
              <a:ext cx="1175658" cy="400110"/>
            </a:xfrm>
            <a:prstGeom prst="rect">
              <a:avLst/>
            </a:prstGeom>
            <a:noFill/>
          </p:spPr>
          <p:txBody>
            <a:bodyPr wrap="square" rtlCol="0">
              <a:spAutoFit/>
            </a:bodyPr>
            <a:lstStyle/>
            <a:p>
              <a:r>
                <a:rPr lang="en-US" sz="2000" b="1" smtClean="0">
                  <a:latin typeface="Times New Roman" pitchFamily="18" charset="0"/>
                  <a:cs typeface="Times New Roman" pitchFamily="18" charset="0"/>
                </a:rPr>
                <a:t>QĐ 3810</a:t>
              </a:r>
              <a:endParaRPr lang="en-US" sz="2000" b="1">
                <a:latin typeface="Times New Roman" pitchFamily="18" charset="0"/>
                <a:cs typeface="Times New Roman" pitchFamily="18" charset="0"/>
              </a:endParaRPr>
            </a:p>
          </p:txBody>
        </p:sp>
        <p:sp>
          <p:nvSpPr>
            <p:cNvPr id="17" name="TextBox 16"/>
            <p:cNvSpPr txBox="1"/>
            <p:nvPr/>
          </p:nvSpPr>
          <p:spPr>
            <a:xfrm>
              <a:off x="7777012" y="1422314"/>
              <a:ext cx="1175658" cy="400110"/>
            </a:xfrm>
            <a:prstGeom prst="rect">
              <a:avLst/>
            </a:prstGeom>
            <a:noFill/>
          </p:spPr>
          <p:txBody>
            <a:bodyPr wrap="square" rtlCol="0">
              <a:spAutoFit/>
            </a:bodyPr>
            <a:lstStyle/>
            <a:p>
              <a:r>
                <a:rPr lang="en-US" sz="2000" b="1" smtClean="0">
                  <a:latin typeface="Times New Roman" pitchFamily="18" charset="0"/>
                  <a:cs typeface="Times New Roman" pitchFamily="18" charset="0"/>
                </a:rPr>
                <a:t>QĐ 2711</a:t>
              </a:r>
              <a:endParaRPr lang="en-US" sz="2000" b="1">
                <a:latin typeface="Times New Roman" pitchFamily="18" charset="0"/>
                <a:cs typeface="Times New Roman" pitchFamily="18" charset="0"/>
              </a:endParaRPr>
            </a:p>
          </p:txBody>
        </p:sp>
      </p:grpSp>
      <p:sp>
        <p:nvSpPr>
          <p:cNvPr id="15" name="TextBox 14"/>
          <p:cNvSpPr txBox="1"/>
          <p:nvPr/>
        </p:nvSpPr>
        <p:spPr>
          <a:xfrm>
            <a:off x="729344" y="5478957"/>
            <a:ext cx="4495799" cy="461665"/>
          </a:xfrm>
          <a:prstGeom prst="rect">
            <a:avLst/>
          </a:prstGeom>
          <a:noFill/>
        </p:spPr>
        <p:txBody>
          <a:bodyPr wrap="square" rtlCol="0">
            <a:spAutoFit/>
          </a:bodyPr>
          <a:lstStyle/>
          <a:p>
            <a:r>
              <a:rPr lang="en-US" sz="2400" smtClean="0">
                <a:latin typeface="Times New Roman" pitchFamily="18" charset="0"/>
                <a:cs typeface="Times New Roman" pitchFamily="18" charset="0"/>
              </a:rPr>
              <a:t>Tên gọi và Mã HS không thay đổi</a:t>
            </a:r>
            <a:endParaRPr lang="en-US" sz="2400">
              <a:latin typeface="Times New Roman" pitchFamily="18" charset="0"/>
              <a:cs typeface="Times New Roman" pitchFamily="18" charset="0"/>
            </a:endParaRPr>
          </a:p>
        </p:txBody>
      </p:sp>
    </p:spTree>
    <p:extLst>
      <p:ext uri="{BB962C8B-B14F-4D97-AF65-F5344CB8AC3E}">
        <p14:creationId xmlns:p14="http://schemas.microsoft.com/office/powerpoint/2010/main" val="39453885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9712" y="378564"/>
            <a:ext cx="5257799" cy="400110"/>
          </a:xfrm>
          <a:prstGeom prst="rect">
            <a:avLst/>
          </a:prstGeom>
          <a:noFill/>
        </p:spPr>
        <p:txBody>
          <a:bodyPr wrap="square" rtlCol="0">
            <a:spAutoFit/>
          </a:bodyPr>
          <a:lstStyle/>
          <a:p>
            <a:r>
              <a:rPr lang="en-US" sz="2000" b="1" smtClean="0">
                <a:latin typeface="Times New Roman" pitchFamily="18" charset="0"/>
                <a:cs typeface="Times New Roman" pitchFamily="18" charset="0"/>
              </a:rPr>
              <a:t>II. KHÍ DẦU MỎ DẠNG HÓA LỎNG (LPG)</a:t>
            </a:r>
            <a:endParaRPr lang="en-US" sz="2000">
              <a:latin typeface="Times New Roman" pitchFamily="18" charset="0"/>
              <a:cs typeface="Times New Roman" pitchFamily="18" charset="0"/>
            </a:endParaRPr>
          </a:p>
        </p:txBody>
      </p:sp>
      <p:grpSp>
        <p:nvGrpSpPr>
          <p:cNvPr id="6" name="Group 5"/>
          <p:cNvGrpSpPr/>
          <p:nvPr/>
        </p:nvGrpSpPr>
        <p:grpSpPr>
          <a:xfrm>
            <a:off x="790911" y="1067690"/>
            <a:ext cx="4143375" cy="4883603"/>
            <a:chOff x="979712" y="1229533"/>
            <a:chExt cx="4143375" cy="4883603"/>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712" y="1229533"/>
              <a:ext cx="4143375" cy="414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168511" y="5589916"/>
              <a:ext cx="3765775" cy="523220"/>
            </a:xfrm>
            <a:prstGeom prst="rect">
              <a:avLst/>
            </a:prstGeom>
          </p:spPr>
          <p:txBody>
            <a:bodyPr wrap="none">
              <a:spAutoFit/>
            </a:bodyPr>
            <a:lstStyle/>
            <a:p>
              <a:pPr algn="ctr"/>
              <a:r>
                <a:rPr lang="vi-VN" sz="2800" b="1">
                  <a:solidFill>
                    <a:srgbClr val="FF00FF"/>
                  </a:solidFill>
                  <a:latin typeface="Times New Roman" pitchFamily="18" charset="0"/>
                  <a:cs typeface="Times New Roman" pitchFamily="18" charset="0"/>
                </a:rPr>
                <a:t>QCVN </a:t>
              </a:r>
              <a:r>
                <a:rPr lang="en-US" sz="2800" b="1" smtClean="0">
                  <a:solidFill>
                    <a:srgbClr val="FF00FF"/>
                  </a:solidFill>
                  <a:latin typeface="Times New Roman" pitchFamily="18" charset="0"/>
                  <a:cs typeface="Times New Roman" pitchFamily="18" charset="0"/>
                </a:rPr>
                <a:t>8</a:t>
              </a:r>
              <a:r>
                <a:rPr lang="vi-VN" sz="2800" b="1" smtClean="0">
                  <a:solidFill>
                    <a:srgbClr val="FF00FF"/>
                  </a:solidFill>
                  <a:latin typeface="Times New Roman" pitchFamily="18" charset="0"/>
                  <a:cs typeface="Times New Roman" pitchFamily="18" charset="0"/>
                </a:rPr>
                <a:t>:20</a:t>
              </a:r>
              <a:r>
                <a:rPr lang="en-US" sz="2800" b="1" smtClean="0">
                  <a:solidFill>
                    <a:srgbClr val="FF00FF"/>
                  </a:solidFill>
                  <a:latin typeface="Times New Roman" pitchFamily="18" charset="0"/>
                  <a:cs typeface="Times New Roman" pitchFamily="18" charset="0"/>
                </a:rPr>
                <a:t>19</a:t>
              </a:r>
              <a:r>
                <a:rPr lang="vi-VN" sz="2800" b="1" smtClean="0">
                  <a:solidFill>
                    <a:srgbClr val="FF00FF"/>
                  </a:solidFill>
                  <a:latin typeface="Times New Roman" pitchFamily="18" charset="0"/>
                  <a:cs typeface="Times New Roman" pitchFamily="18" charset="0"/>
                </a:rPr>
                <a:t>/BKHCN</a:t>
              </a:r>
              <a:endParaRPr lang="en-US" sz="2800" b="1">
                <a:solidFill>
                  <a:srgbClr val="FF00FF"/>
                </a:solidFill>
                <a:latin typeface="Times New Roman" pitchFamily="18" charset="0"/>
                <a:cs typeface="Times New Roman" pitchFamily="18" charset="0"/>
              </a:endParaRPr>
            </a:p>
          </p:txBody>
        </p:sp>
      </p:grpSp>
      <p:grpSp>
        <p:nvGrpSpPr>
          <p:cNvPr id="7" name="Group 6"/>
          <p:cNvGrpSpPr/>
          <p:nvPr/>
        </p:nvGrpSpPr>
        <p:grpSpPr>
          <a:xfrm>
            <a:off x="5290453" y="1828353"/>
            <a:ext cx="5557160" cy="2622047"/>
            <a:chOff x="5812967" y="31052"/>
            <a:chExt cx="5557160" cy="2622047"/>
          </a:xfrm>
        </p:grpSpPr>
        <p:sp>
          <p:nvSpPr>
            <p:cNvPr id="3" name="Rectangle 2"/>
            <p:cNvSpPr/>
            <p:nvPr/>
          </p:nvSpPr>
          <p:spPr>
            <a:xfrm>
              <a:off x="5812967" y="31052"/>
              <a:ext cx="4060372" cy="109260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spcAft>
                  <a:spcPts val="600"/>
                </a:spcAft>
              </a:pPr>
              <a:r>
                <a:rPr lang="en-US" sz="2000" b="1" smtClean="0">
                  <a:solidFill>
                    <a:srgbClr val="FF0000"/>
                  </a:solidFill>
                  <a:latin typeface="Times New Roman" pitchFamily="18" charset="0"/>
                  <a:cs typeface="Times New Roman" pitchFamily="18" charset="0"/>
                </a:rPr>
                <a:t>BÃI BỎ</a:t>
              </a:r>
            </a:p>
            <a:p>
              <a:pPr algn="ctr"/>
              <a:r>
                <a:rPr lang="en-US" sz="2000" smtClean="0">
                  <a:latin typeface="Times New Roman" pitchFamily="18" charset="0"/>
                  <a:cs typeface="Times New Roman" pitchFamily="18" charset="0"/>
                </a:rPr>
                <a:t>+</a:t>
              </a:r>
              <a:r>
                <a:rPr lang="vi-VN" sz="2000" smtClean="0">
                  <a:latin typeface="Times New Roman" pitchFamily="18" charset="0"/>
                  <a:cs typeface="Times New Roman" pitchFamily="18" charset="0"/>
                </a:rPr>
                <a:t> Thông tư số 27/2012/TT-BKHCN</a:t>
              </a:r>
              <a:endParaRPr lang="en-US" sz="2000" smtClean="0">
                <a:latin typeface="Times New Roman" pitchFamily="18" charset="0"/>
                <a:cs typeface="Times New Roman" pitchFamily="18" charset="0"/>
              </a:endParaRPr>
            </a:p>
            <a:p>
              <a:pPr algn="ctr"/>
              <a:r>
                <a:rPr lang="en-US" sz="2000" smtClean="0">
                  <a:latin typeface="Times New Roman" pitchFamily="18" charset="0"/>
                  <a:cs typeface="Times New Roman" pitchFamily="18" charset="0"/>
                </a:rPr>
                <a:t>+</a:t>
              </a:r>
              <a:r>
                <a:rPr lang="vi-VN" sz="2000" smtClean="0">
                  <a:latin typeface="Times New Roman" pitchFamily="18" charset="0"/>
                  <a:cs typeface="Times New Roman" pitchFamily="18" charset="0"/>
                </a:rPr>
                <a:t> Thông tư số 07/2017/TT-BKHCN</a:t>
              </a:r>
              <a:endParaRPr lang="en-US" sz="2000">
                <a:latin typeface="Times New Roman" pitchFamily="18" charset="0"/>
                <a:cs typeface="Times New Roman" pitchFamily="18" charset="0"/>
              </a:endParaRPr>
            </a:p>
          </p:txBody>
        </p:sp>
        <p:sp>
          <p:nvSpPr>
            <p:cNvPr id="5" name="Rectangle 4"/>
            <p:cNvSpPr/>
            <p:nvPr/>
          </p:nvSpPr>
          <p:spPr>
            <a:xfrm>
              <a:off x="5812967" y="1868269"/>
              <a:ext cx="4060372" cy="78483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spcAft>
                  <a:spcPts val="600"/>
                </a:spcAft>
              </a:pPr>
              <a:r>
                <a:rPr lang="en-US" sz="2000" b="1" smtClean="0">
                  <a:solidFill>
                    <a:srgbClr val="FF0000"/>
                  </a:solidFill>
                  <a:latin typeface="Times New Roman" pitchFamily="18" charset="0"/>
                  <a:cs typeface="Times New Roman" pitchFamily="18" charset="0"/>
                </a:rPr>
                <a:t>BỔ SUNG</a:t>
              </a:r>
              <a:endParaRPr lang="en-US" sz="2000" b="1">
                <a:solidFill>
                  <a:srgbClr val="FF0000"/>
                </a:solidFill>
                <a:latin typeface="Times New Roman" pitchFamily="18" charset="0"/>
                <a:cs typeface="Times New Roman" pitchFamily="18" charset="0"/>
              </a:endParaRPr>
            </a:p>
            <a:p>
              <a:pPr algn="ctr"/>
              <a:r>
                <a:rPr lang="vi-VN" sz="2000">
                  <a:latin typeface="Times New Roman" pitchFamily="18" charset="0"/>
                  <a:cs typeface="Times New Roman" pitchFamily="18" charset="0"/>
                </a:rPr>
                <a:t>Thông tư số 06/2020/TT-BKHCN</a:t>
              </a:r>
              <a:endParaRPr lang="en-US" sz="2000">
                <a:latin typeface="Times New Roman" pitchFamily="18" charset="0"/>
                <a:cs typeface="Times New Roman" pitchFamily="18" charset="0"/>
              </a:endParaRPr>
            </a:p>
          </p:txBody>
        </p:sp>
        <p:sp>
          <p:nvSpPr>
            <p:cNvPr id="8" name="TextBox 7"/>
            <p:cNvSpPr txBox="1"/>
            <p:nvPr/>
          </p:nvSpPr>
          <p:spPr>
            <a:xfrm>
              <a:off x="10194469" y="377300"/>
              <a:ext cx="1175658" cy="400110"/>
            </a:xfrm>
            <a:prstGeom prst="rect">
              <a:avLst/>
            </a:prstGeom>
            <a:noFill/>
          </p:spPr>
          <p:txBody>
            <a:bodyPr wrap="square" rtlCol="0">
              <a:spAutoFit/>
            </a:bodyPr>
            <a:lstStyle/>
            <a:p>
              <a:r>
                <a:rPr lang="en-US" sz="2000" b="1" smtClean="0">
                  <a:latin typeface="Times New Roman" pitchFamily="18" charset="0"/>
                  <a:cs typeface="Times New Roman" pitchFamily="18" charset="0"/>
                </a:rPr>
                <a:t>QĐ 3810</a:t>
              </a:r>
              <a:endParaRPr lang="en-US" sz="2000" b="1">
                <a:latin typeface="Times New Roman" pitchFamily="18" charset="0"/>
                <a:cs typeface="Times New Roman" pitchFamily="18" charset="0"/>
              </a:endParaRPr>
            </a:p>
          </p:txBody>
        </p:sp>
        <p:sp>
          <p:nvSpPr>
            <p:cNvPr id="9" name="TextBox 8"/>
            <p:cNvSpPr txBox="1"/>
            <p:nvPr/>
          </p:nvSpPr>
          <p:spPr>
            <a:xfrm>
              <a:off x="10194469" y="2060629"/>
              <a:ext cx="1175658" cy="400110"/>
            </a:xfrm>
            <a:prstGeom prst="rect">
              <a:avLst/>
            </a:prstGeom>
            <a:noFill/>
          </p:spPr>
          <p:txBody>
            <a:bodyPr wrap="square" rtlCol="0">
              <a:spAutoFit/>
            </a:bodyPr>
            <a:lstStyle/>
            <a:p>
              <a:r>
                <a:rPr lang="en-US" sz="2000" b="1" smtClean="0">
                  <a:latin typeface="Times New Roman" pitchFamily="18" charset="0"/>
                  <a:cs typeface="Times New Roman" pitchFamily="18" charset="0"/>
                </a:rPr>
                <a:t>QĐ 2711</a:t>
              </a:r>
              <a:endParaRPr lang="en-US" sz="2000" b="1">
                <a:latin typeface="Times New Roman" pitchFamily="18" charset="0"/>
                <a:cs typeface="Times New Roman" pitchFamily="18" charset="0"/>
              </a:endParaRPr>
            </a:p>
          </p:txBody>
        </p:sp>
      </p:grpSp>
      <p:sp>
        <p:nvSpPr>
          <p:cNvPr id="10" name="TextBox 9"/>
          <p:cNvSpPr txBox="1"/>
          <p:nvPr/>
        </p:nvSpPr>
        <p:spPr>
          <a:xfrm>
            <a:off x="5464624" y="5393815"/>
            <a:ext cx="4495799" cy="461665"/>
          </a:xfrm>
          <a:prstGeom prst="rect">
            <a:avLst/>
          </a:prstGeom>
          <a:noFill/>
        </p:spPr>
        <p:txBody>
          <a:bodyPr wrap="square" rtlCol="0">
            <a:spAutoFit/>
          </a:bodyPr>
          <a:lstStyle/>
          <a:p>
            <a:r>
              <a:rPr lang="en-US" sz="2400" smtClean="0">
                <a:latin typeface="Times New Roman" pitchFamily="18" charset="0"/>
                <a:cs typeface="Times New Roman" pitchFamily="18" charset="0"/>
              </a:rPr>
              <a:t>Tên gọi và Mã HS không thay đổi</a:t>
            </a:r>
            <a:endParaRPr lang="en-US" sz="2400">
              <a:latin typeface="Times New Roman" pitchFamily="18" charset="0"/>
              <a:cs typeface="Times New Roman" pitchFamily="18" charset="0"/>
            </a:endParaRPr>
          </a:p>
        </p:txBody>
      </p:sp>
    </p:spTree>
    <p:extLst>
      <p:ext uri="{BB962C8B-B14F-4D97-AF65-F5344CB8AC3E}">
        <p14:creationId xmlns:p14="http://schemas.microsoft.com/office/powerpoint/2010/main" val="39453885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6800" y="3352800"/>
            <a:ext cx="35052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38199" y="562262"/>
            <a:ext cx="6422572" cy="400110"/>
          </a:xfrm>
          <a:prstGeom prst="rect">
            <a:avLst/>
          </a:prstGeom>
          <a:noFill/>
        </p:spPr>
        <p:txBody>
          <a:bodyPr wrap="square" rtlCol="0">
            <a:spAutoFit/>
          </a:bodyPr>
          <a:lstStyle/>
          <a:p>
            <a:r>
              <a:rPr lang="en-US" sz="2000" b="1" smtClean="0">
                <a:latin typeface="Times New Roman" pitchFamily="18" charset="0"/>
                <a:cs typeface="Times New Roman" pitchFamily="18" charset="0"/>
              </a:rPr>
              <a:t>III. </a:t>
            </a:r>
            <a:r>
              <a:rPr lang="vi-VN" sz="2000" b="1" smtClean="0">
                <a:latin typeface="Times New Roman" pitchFamily="18" charset="0"/>
                <a:cs typeface="Times New Roman" pitchFamily="18" charset="0"/>
              </a:rPr>
              <a:t>MŨ BẢO HIỂM CHO NGƯỜI ĐI MÔ TÔ, XE MÁY</a:t>
            </a:r>
            <a:endParaRPr lang="en-US" sz="2000" b="1">
              <a:latin typeface="Times New Roman" pitchFamily="18" charset="0"/>
              <a:cs typeface="Times New Roman" pitchFamily="18" charset="0"/>
            </a:endParaRPr>
          </a:p>
        </p:txBody>
      </p:sp>
      <p:sp>
        <p:nvSpPr>
          <p:cNvPr id="5" name="Rectangle 4"/>
          <p:cNvSpPr/>
          <p:nvPr/>
        </p:nvSpPr>
        <p:spPr>
          <a:xfrm>
            <a:off x="7928538" y="439152"/>
            <a:ext cx="3765775" cy="523220"/>
          </a:xfrm>
          <a:prstGeom prst="rect">
            <a:avLst/>
          </a:prstGeom>
        </p:spPr>
        <p:txBody>
          <a:bodyPr wrap="none">
            <a:spAutoFit/>
          </a:bodyPr>
          <a:lstStyle/>
          <a:p>
            <a:pPr algn="ctr"/>
            <a:r>
              <a:rPr lang="vi-VN" sz="2800" b="1">
                <a:solidFill>
                  <a:srgbClr val="FF00FF"/>
                </a:solidFill>
                <a:latin typeface="Times New Roman" pitchFamily="18" charset="0"/>
                <a:cs typeface="Times New Roman" pitchFamily="18" charset="0"/>
              </a:rPr>
              <a:t>QCVN </a:t>
            </a:r>
            <a:r>
              <a:rPr lang="en-US" sz="2800" b="1" smtClean="0">
                <a:solidFill>
                  <a:srgbClr val="FF00FF"/>
                </a:solidFill>
                <a:latin typeface="Times New Roman" pitchFamily="18" charset="0"/>
                <a:cs typeface="Times New Roman" pitchFamily="18" charset="0"/>
              </a:rPr>
              <a:t>2</a:t>
            </a:r>
            <a:r>
              <a:rPr lang="vi-VN" sz="2800" b="1" smtClean="0">
                <a:solidFill>
                  <a:srgbClr val="FF00FF"/>
                </a:solidFill>
                <a:latin typeface="Times New Roman" pitchFamily="18" charset="0"/>
                <a:cs typeface="Times New Roman" pitchFamily="18" charset="0"/>
              </a:rPr>
              <a:t>:20</a:t>
            </a:r>
            <a:r>
              <a:rPr lang="en-US" sz="2800" b="1" smtClean="0">
                <a:solidFill>
                  <a:srgbClr val="FF00FF"/>
                </a:solidFill>
                <a:latin typeface="Times New Roman" pitchFamily="18" charset="0"/>
                <a:cs typeface="Times New Roman" pitchFamily="18" charset="0"/>
              </a:rPr>
              <a:t>21</a:t>
            </a:r>
            <a:r>
              <a:rPr lang="vi-VN" sz="2800" b="1" smtClean="0">
                <a:solidFill>
                  <a:srgbClr val="FF00FF"/>
                </a:solidFill>
                <a:latin typeface="Times New Roman" pitchFamily="18" charset="0"/>
                <a:cs typeface="Times New Roman" pitchFamily="18" charset="0"/>
              </a:rPr>
              <a:t>/BKHCN</a:t>
            </a:r>
            <a:endParaRPr lang="en-US" sz="2800" b="1">
              <a:solidFill>
                <a:srgbClr val="FF00FF"/>
              </a:solidFill>
              <a:latin typeface="Times New Roman" pitchFamily="18" charset="0"/>
              <a:cs typeface="Times New Roman" pitchFamily="18" charset="0"/>
            </a:endParaRPr>
          </a:p>
        </p:txBody>
      </p:sp>
      <p:grpSp>
        <p:nvGrpSpPr>
          <p:cNvPr id="12" name="Group 11"/>
          <p:cNvGrpSpPr/>
          <p:nvPr/>
        </p:nvGrpSpPr>
        <p:grpSpPr>
          <a:xfrm>
            <a:off x="478980" y="1291401"/>
            <a:ext cx="8673765" cy="4076782"/>
            <a:chOff x="478980" y="1291401"/>
            <a:chExt cx="8673765" cy="4076782"/>
          </a:xfrm>
        </p:grpSpPr>
        <p:sp>
          <p:nvSpPr>
            <p:cNvPr id="6" name="Rectangle 5"/>
            <p:cNvSpPr/>
            <p:nvPr/>
          </p:nvSpPr>
          <p:spPr>
            <a:xfrm>
              <a:off x="478980" y="1841518"/>
              <a:ext cx="3940629" cy="78483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p:spPr>
          <p:txBody>
            <a:bodyPr wrap="square">
              <a:spAutoFit/>
            </a:bodyPr>
            <a:lstStyle/>
            <a:p>
              <a:pPr algn="ctr">
                <a:spcAft>
                  <a:spcPts val="600"/>
                </a:spcAft>
              </a:pPr>
              <a:r>
                <a:rPr lang="en-US" sz="2000" b="1" smtClean="0">
                  <a:solidFill>
                    <a:srgbClr val="FF0000"/>
                  </a:solidFill>
                  <a:latin typeface="Times New Roman" pitchFamily="18" charset="0"/>
                  <a:cs typeface="Times New Roman" pitchFamily="18" charset="0"/>
                </a:rPr>
                <a:t>BÃI BỎ</a:t>
              </a:r>
            </a:p>
            <a:p>
              <a:pPr algn="ctr">
                <a:spcAft>
                  <a:spcPts val="600"/>
                </a:spcAft>
              </a:pPr>
              <a:r>
                <a:rPr lang="vi-VN" sz="2000" smtClean="0">
                  <a:latin typeface="Times New Roman" pitchFamily="18" charset="0"/>
                  <a:cs typeface="Times New Roman" pitchFamily="18" charset="0"/>
                </a:rPr>
                <a:t>QCVN 2:2008/BKHCN</a:t>
              </a:r>
              <a:endParaRPr lang="en-US" sz="2000">
                <a:latin typeface="Times New Roman" pitchFamily="18" charset="0"/>
                <a:cs typeface="Times New Roman" pitchFamily="18" charset="0"/>
              </a:endParaRPr>
            </a:p>
          </p:txBody>
        </p:sp>
        <p:sp>
          <p:nvSpPr>
            <p:cNvPr id="7" name="Rectangle 6"/>
            <p:cNvSpPr/>
            <p:nvPr/>
          </p:nvSpPr>
          <p:spPr>
            <a:xfrm>
              <a:off x="5290457" y="1841518"/>
              <a:ext cx="3816605" cy="784830"/>
            </a:xfrm>
            <a:prstGeom prst="rect">
              <a:avLst/>
            </a:pr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lin ang="8100000" scaled="1"/>
              <a:tileRect/>
            </a:gradFill>
          </p:spPr>
          <p:txBody>
            <a:bodyPr wrap="square">
              <a:spAutoFit/>
            </a:bodyPr>
            <a:lstStyle/>
            <a:p>
              <a:pPr algn="ctr">
                <a:spcAft>
                  <a:spcPts val="600"/>
                </a:spcAft>
              </a:pPr>
              <a:r>
                <a:rPr lang="en-US" sz="2000" b="1" smtClean="0">
                  <a:solidFill>
                    <a:srgbClr val="FF0000"/>
                  </a:solidFill>
                  <a:latin typeface="Times New Roman" pitchFamily="18" charset="0"/>
                  <a:cs typeface="Times New Roman" pitchFamily="18" charset="0"/>
                </a:rPr>
                <a:t>THAY THẾ</a:t>
              </a:r>
            </a:p>
            <a:p>
              <a:pPr algn="ctr">
                <a:spcAft>
                  <a:spcPts val="600"/>
                </a:spcAft>
              </a:pPr>
              <a:r>
                <a:rPr lang="vi-VN" sz="2000" smtClean="0">
                  <a:latin typeface="Times New Roman" pitchFamily="18" charset="0"/>
                  <a:cs typeface="Times New Roman" pitchFamily="18" charset="0"/>
                </a:rPr>
                <a:t>QCVN 2:2021/BKHCN</a:t>
              </a:r>
              <a:endParaRPr lang="en-US" sz="2000">
                <a:latin typeface="Times New Roman" pitchFamily="18" charset="0"/>
                <a:cs typeface="Times New Roman" pitchFamily="18" charset="0"/>
              </a:endParaRPr>
            </a:p>
          </p:txBody>
        </p:sp>
        <p:sp>
          <p:nvSpPr>
            <p:cNvPr id="8" name="Rectangle 7"/>
            <p:cNvSpPr/>
            <p:nvPr/>
          </p:nvSpPr>
          <p:spPr>
            <a:xfrm>
              <a:off x="5244773" y="3962309"/>
              <a:ext cx="3907972" cy="1092607"/>
            </a:xfrm>
            <a:prstGeom prst="rect">
              <a:avLst/>
            </a:pr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lin ang="8100000" scaled="1"/>
              <a:tileRect/>
            </a:gradFill>
          </p:spPr>
          <p:txBody>
            <a:bodyPr wrap="square">
              <a:spAutoFit/>
            </a:bodyPr>
            <a:lstStyle/>
            <a:p>
              <a:pPr algn="ctr">
                <a:spcAft>
                  <a:spcPts val="600"/>
                </a:spcAft>
              </a:pPr>
              <a:r>
                <a:rPr lang="en-US" sz="2000" b="1" smtClean="0">
                  <a:solidFill>
                    <a:srgbClr val="FF0000"/>
                  </a:solidFill>
                  <a:latin typeface="Times New Roman" pitchFamily="18" charset="0"/>
                  <a:cs typeface="Times New Roman" pitchFamily="18" charset="0"/>
                </a:rPr>
                <a:t>BỔ SUNG</a:t>
              </a:r>
            </a:p>
            <a:p>
              <a:r>
                <a:rPr lang="en-US" sz="2000" smtClean="0">
                  <a:latin typeface="Times New Roman" pitchFamily="18" charset="0"/>
                  <a:cs typeface="Times New Roman" pitchFamily="18" charset="0"/>
                </a:rPr>
                <a:t>+</a:t>
              </a:r>
              <a:r>
                <a:rPr lang="vi-VN" sz="2000" smtClean="0">
                  <a:latin typeface="Times New Roman" pitchFamily="18" charset="0"/>
                  <a:cs typeface="Times New Roman" pitchFamily="18" charset="0"/>
                </a:rPr>
                <a:t> </a:t>
              </a:r>
              <a:r>
                <a:rPr lang="vi-VN" sz="2000">
                  <a:latin typeface="Times New Roman" pitchFamily="18" charset="0"/>
                  <a:cs typeface="Times New Roman" pitchFamily="18" charset="0"/>
                </a:rPr>
                <a:t>Thông tư số 04/2021/TT-BKHCN</a:t>
              </a:r>
              <a:endParaRPr lang="en-US" sz="2000">
                <a:latin typeface="Times New Roman" pitchFamily="18" charset="0"/>
                <a:cs typeface="Times New Roman" pitchFamily="18" charset="0"/>
              </a:endParaRPr>
            </a:p>
            <a:p>
              <a:r>
                <a:rPr lang="en-US" sz="2000">
                  <a:latin typeface="Times New Roman" pitchFamily="18" charset="0"/>
                  <a:cs typeface="Times New Roman" pitchFamily="18" charset="0"/>
                </a:rPr>
                <a:t>+</a:t>
              </a:r>
              <a:r>
                <a:rPr lang="vi-VN" sz="2000">
                  <a:latin typeface="Times New Roman" pitchFamily="18" charset="0"/>
                  <a:cs typeface="Times New Roman" pitchFamily="18" charset="0"/>
                </a:rPr>
                <a:t> Thông tư số 06/2020/TT-BKHCN</a:t>
              </a:r>
              <a:endParaRPr lang="en-US" sz="2000">
                <a:latin typeface="Times New Roman" pitchFamily="18" charset="0"/>
                <a:cs typeface="Times New Roman" pitchFamily="18" charset="0"/>
              </a:endParaRPr>
            </a:p>
          </p:txBody>
        </p:sp>
        <p:sp>
          <p:nvSpPr>
            <p:cNvPr id="9" name="Rectangle 8"/>
            <p:cNvSpPr/>
            <p:nvPr/>
          </p:nvSpPr>
          <p:spPr>
            <a:xfrm>
              <a:off x="478980" y="3660023"/>
              <a:ext cx="3940630" cy="170816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p:spPr>
          <p:txBody>
            <a:bodyPr wrap="square">
              <a:spAutoFit/>
            </a:bodyPr>
            <a:lstStyle/>
            <a:p>
              <a:pPr algn="ctr">
                <a:spcAft>
                  <a:spcPts val="600"/>
                </a:spcAft>
              </a:pPr>
              <a:r>
                <a:rPr lang="en-US" sz="2000" b="1" smtClean="0">
                  <a:solidFill>
                    <a:srgbClr val="FF0000"/>
                  </a:solidFill>
                  <a:latin typeface="Times New Roman" pitchFamily="18" charset="0"/>
                  <a:cs typeface="Times New Roman" pitchFamily="18" charset="0"/>
                </a:rPr>
                <a:t>BÃI BỎ</a:t>
              </a:r>
            </a:p>
            <a:p>
              <a:r>
                <a:rPr lang="en-US" sz="2000" smtClean="0">
                  <a:latin typeface="Times New Roman" pitchFamily="18" charset="0"/>
                  <a:cs typeface="Times New Roman" pitchFamily="18" charset="0"/>
                </a:rPr>
                <a:t>+</a:t>
              </a:r>
              <a:r>
                <a:rPr lang="vi-VN" sz="2000" smtClean="0">
                  <a:latin typeface="Times New Roman" pitchFamily="18" charset="0"/>
                  <a:cs typeface="Times New Roman" pitchFamily="18" charset="0"/>
                </a:rPr>
                <a:t> </a:t>
              </a:r>
              <a:r>
                <a:rPr lang="vi-VN" sz="2000">
                  <a:latin typeface="Times New Roman" pitchFamily="18" charset="0"/>
                  <a:cs typeface="Times New Roman" pitchFamily="18" charset="0"/>
                </a:rPr>
                <a:t>Quyết định 04/2008/QĐ-BKHCN</a:t>
              </a:r>
              <a:endParaRPr lang="en-US" sz="2000">
                <a:latin typeface="Times New Roman" pitchFamily="18" charset="0"/>
                <a:cs typeface="Times New Roman" pitchFamily="18" charset="0"/>
              </a:endParaRPr>
            </a:p>
            <a:p>
              <a:r>
                <a:rPr lang="en-US" sz="2000">
                  <a:latin typeface="Times New Roman" pitchFamily="18" charset="0"/>
                  <a:cs typeface="Times New Roman" pitchFamily="18" charset="0"/>
                </a:rPr>
                <a:t>+</a:t>
              </a:r>
              <a:r>
                <a:rPr lang="vi-VN" sz="2000">
                  <a:latin typeface="Times New Roman" pitchFamily="18" charset="0"/>
                  <a:cs typeface="Times New Roman" pitchFamily="18" charset="0"/>
                </a:rPr>
                <a:t> Thông tư số 02/2014/TT-BKHCN</a:t>
              </a:r>
              <a:endParaRPr lang="en-US" sz="2000">
                <a:latin typeface="Times New Roman" pitchFamily="18" charset="0"/>
                <a:cs typeface="Times New Roman" pitchFamily="18" charset="0"/>
              </a:endParaRPr>
            </a:p>
            <a:p>
              <a:r>
                <a:rPr lang="en-US" sz="2000">
                  <a:latin typeface="Times New Roman" pitchFamily="18" charset="0"/>
                  <a:cs typeface="Times New Roman" pitchFamily="18" charset="0"/>
                </a:rPr>
                <a:t>+</a:t>
              </a:r>
              <a:r>
                <a:rPr lang="vi-VN" sz="2000">
                  <a:latin typeface="Times New Roman" pitchFamily="18" charset="0"/>
                  <a:cs typeface="Times New Roman" pitchFamily="18" charset="0"/>
                </a:rPr>
                <a:t> Thông tư số 27/2012/TT-BKHCN</a:t>
              </a:r>
              <a:endParaRPr lang="en-US" sz="2000">
                <a:latin typeface="Times New Roman" pitchFamily="18" charset="0"/>
                <a:cs typeface="Times New Roman" pitchFamily="18" charset="0"/>
              </a:endParaRPr>
            </a:p>
            <a:p>
              <a:r>
                <a:rPr lang="en-US" sz="2000">
                  <a:latin typeface="Times New Roman" pitchFamily="18" charset="0"/>
                  <a:cs typeface="Times New Roman" pitchFamily="18" charset="0"/>
                </a:rPr>
                <a:t>+</a:t>
              </a:r>
              <a:r>
                <a:rPr lang="vi-VN" sz="2000">
                  <a:latin typeface="Times New Roman" pitchFamily="18" charset="0"/>
                  <a:cs typeface="Times New Roman" pitchFamily="18" charset="0"/>
                </a:rPr>
                <a:t> Thông tư số 07/2017/TT-BKHCN</a:t>
              </a:r>
              <a:endParaRPr lang="en-US" sz="2000">
                <a:latin typeface="Times New Roman" pitchFamily="18" charset="0"/>
                <a:cs typeface="Times New Roman" pitchFamily="18" charset="0"/>
              </a:endParaRPr>
            </a:p>
          </p:txBody>
        </p:sp>
        <p:sp>
          <p:nvSpPr>
            <p:cNvPr id="10" name="TextBox 9"/>
            <p:cNvSpPr txBox="1"/>
            <p:nvPr/>
          </p:nvSpPr>
          <p:spPr>
            <a:xfrm>
              <a:off x="1861466" y="1291401"/>
              <a:ext cx="1175658" cy="400110"/>
            </a:xfrm>
            <a:prstGeom prst="rect">
              <a:avLst/>
            </a:prstGeom>
            <a:noFill/>
          </p:spPr>
          <p:txBody>
            <a:bodyPr wrap="square" rtlCol="0">
              <a:spAutoFit/>
            </a:bodyPr>
            <a:lstStyle/>
            <a:p>
              <a:r>
                <a:rPr lang="en-US" sz="2000" b="1" smtClean="0">
                  <a:latin typeface="Times New Roman" pitchFamily="18" charset="0"/>
                  <a:cs typeface="Times New Roman" pitchFamily="18" charset="0"/>
                </a:rPr>
                <a:t>QĐ 3810</a:t>
              </a:r>
              <a:endParaRPr lang="en-US" sz="2000" b="1">
                <a:latin typeface="Times New Roman" pitchFamily="18" charset="0"/>
                <a:cs typeface="Times New Roman" pitchFamily="18" charset="0"/>
              </a:endParaRPr>
            </a:p>
          </p:txBody>
        </p:sp>
        <p:sp>
          <p:nvSpPr>
            <p:cNvPr id="11" name="TextBox 10"/>
            <p:cNvSpPr txBox="1"/>
            <p:nvPr/>
          </p:nvSpPr>
          <p:spPr>
            <a:xfrm>
              <a:off x="6434620" y="1291401"/>
              <a:ext cx="1175658" cy="400110"/>
            </a:xfrm>
            <a:prstGeom prst="rect">
              <a:avLst/>
            </a:prstGeom>
            <a:noFill/>
          </p:spPr>
          <p:txBody>
            <a:bodyPr wrap="square" rtlCol="0">
              <a:spAutoFit/>
            </a:bodyPr>
            <a:lstStyle/>
            <a:p>
              <a:r>
                <a:rPr lang="en-US" sz="2000" b="1" smtClean="0">
                  <a:latin typeface="Times New Roman" pitchFamily="18" charset="0"/>
                  <a:cs typeface="Times New Roman" pitchFamily="18" charset="0"/>
                </a:rPr>
                <a:t>QĐ 2711</a:t>
              </a:r>
              <a:endParaRPr lang="en-US" sz="2000" b="1">
                <a:latin typeface="Times New Roman" pitchFamily="18" charset="0"/>
                <a:cs typeface="Times New Roman" pitchFamily="18" charset="0"/>
              </a:endParaRPr>
            </a:p>
          </p:txBody>
        </p:sp>
        <p:sp>
          <p:nvSpPr>
            <p:cNvPr id="14" name="Right Arrow 13"/>
            <p:cNvSpPr/>
            <p:nvPr/>
          </p:nvSpPr>
          <p:spPr>
            <a:xfrm>
              <a:off x="4480633" y="4383472"/>
              <a:ext cx="685800" cy="2612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4513291" y="2103304"/>
              <a:ext cx="685800" cy="2612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2764972" y="5959871"/>
            <a:ext cx="4495799" cy="461665"/>
          </a:xfrm>
          <a:prstGeom prst="rect">
            <a:avLst/>
          </a:prstGeom>
          <a:noFill/>
        </p:spPr>
        <p:txBody>
          <a:bodyPr wrap="square" rtlCol="0">
            <a:spAutoFit/>
          </a:bodyPr>
          <a:lstStyle/>
          <a:p>
            <a:r>
              <a:rPr lang="en-US" sz="2400" smtClean="0">
                <a:latin typeface="Times New Roman" pitchFamily="18" charset="0"/>
                <a:cs typeface="Times New Roman" pitchFamily="18" charset="0"/>
              </a:rPr>
              <a:t>Tên gọi và Mã HS không thay đổi</a:t>
            </a:r>
            <a:endParaRPr lang="en-US" sz="2400">
              <a:latin typeface="Times New Roman" pitchFamily="18" charset="0"/>
              <a:cs typeface="Times New Roman" pitchFamily="18" charset="0"/>
            </a:endParaRPr>
          </a:p>
        </p:txBody>
      </p:sp>
    </p:spTree>
    <p:extLst>
      <p:ext uri="{BB962C8B-B14F-4D97-AF65-F5344CB8AC3E}">
        <p14:creationId xmlns:p14="http://schemas.microsoft.com/office/powerpoint/2010/main" val="39453885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1742" y="468086"/>
            <a:ext cx="6847116" cy="400110"/>
          </a:xfrm>
          <a:prstGeom prst="rect">
            <a:avLst/>
          </a:prstGeom>
          <a:noFill/>
        </p:spPr>
        <p:txBody>
          <a:bodyPr wrap="square" rtlCol="0">
            <a:spAutoFit/>
          </a:bodyPr>
          <a:lstStyle/>
          <a:p>
            <a:r>
              <a:rPr lang="en-US" sz="2000" b="1" smtClean="0">
                <a:latin typeface="Times New Roman" pitchFamily="18" charset="0"/>
                <a:cs typeface="Times New Roman" pitchFamily="18" charset="0"/>
              </a:rPr>
              <a:t>IV. </a:t>
            </a:r>
            <a:r>
              <a:rPr lang="vi-VN" sz="2000" b="1" smtClean="0">
                <a:latin typeface="Times New Roman" pitchFamily="18" charset="0"/>
                <a:cs typeface="Times New Roman" pitchFamily="18" charset="0"/>
              </a:rPr>
              <a:t>ĐỒ CHƠI TRẺ EM (VỀ AN TOÀN ĐỒ CHƠI TRẺ EM)</a:t>
            </a:r>
            <a:endParaRPr lang="en-US" sz="2000">
              <a:latin typeface="Times New Roman" pitchFamily="18" charset="0"/>
              <a:cs typeface="Times New Roman" pitchFamily="18" charset="0"/>
            </a:endParaRPr>
          </a:p>
        </p:txBody>
      </p:sp>
      <p:sp>
        <p:nvSpPr>
          <p:cNvPr id="3" name="Rectangle 2"/>
          <p:cNvSpPr/>
          <p:nvPr/>
        </p:nvSpPr>
        <p:spPr>
          <a:xfrm>
            <a:off x="7928539" y="334091"/>
            <a:ext cx="3765775" cy="523220"/>
          </a:xfrm>
          <a:prstGeom prst="rect">
            <a:avLst/>
          </a:prstGeom>
        </p:spPr>
        <p:txBody>
          <a:bodyPr wrap="none">
            <a:spAutoFit/>
          </a:bodyPr>
          <a:lstStyle/>
          <a:p>
            <a:pPr algn="ctr"/>
            <a:r>
              <a:rPr lang="vi-VN" sz="2800" b="1">
                <a:solidFill>
                  <a:srgbClr val="FF00FF"/>
                </a:solidFill>
                <a:latin typeface="Times New Roman" pitchFamily="18" charset="0"/>
                <a:cs typeface="Times New Roman" pitchFamily="18" charset="0"/>
              </a:rPr>
              <a:t>QCVN </a:t>
            </a:r>
            <a:r>
              <a:rPr lang="en-US" sz="2800" b="1" smtClean="0">
                <a:solidFill>
                  <a:srgbClr val="FF00FF"/>
                </a:solidFill>
                <a:latin typeface="Times New Roman" pitchFamily="18" charset="0"/>
                <a:cs typeface="Times New Roman" pitchFamily="18" charset="0"/>
              </a:rPr>
              <a:t>3</a:t>
            </a:r>
            <a:r>
              <a:rPr lang="vi-VN" sz="2800" b="1" smtClean="0">
                <a:solidFill>
                  <a:srgbClr val="FF00FF"/>
                </a:solidFill>
                <a:latin typeface="Times New Roman" pitchFamily="18" charset="0"/>
                <a:cs typeface="Times New Roman" pitchFamily="18" charset="0"/>
              </a:rPr>
              <a:t>:20</a:t>
            </a:r>
            <a:r>
              <a:rPr lang="en-US" sz="2800" b="1" smtClean="0">
                <a:solidFill>
                  <a:srgbClr val="FF00FF"/>
                </a:solidFill>
                <a:latin typeface="Times New Roman" pitchFamily="18" charset="0"/>
                <a:cs typeface="Times New Roman" pitchFamily="18" charset="0"/>
              </a:rPr>
              <a:t>19</a:t>
            </a:r>
            <a:r>
              <a:rPr lang="vi-VN" sz="2800" b="1" smtClean="0">
                <a:solidFill>
                  <a:srgbClr val="FF00FF"/>
                </a:solidFill>
                <a:latin typeface="Times New Roman" pitchFamily="18" charset="0"/>
                <a:cs typeface="Times New Roman" pitchFamily="18" charset="0"/>
              </a:rPr>
              <a:t>/BKHCN</a:t>
            </a:r>
            <a:endParaRPr lang="en-US" sz="2800" b="1">
              <a:solidFill>
                <a:srgbClr val="FF00FF"/>
              </a:solidFill>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6458" y="3187018"/>
            <a:ext cx="5301344" cy="3117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p:nvPr/>
        </p:nvGrpSpPr>
        <p:grpSpPr>
          <a:xfrm>
            <a:off x="1224643" y="1198905"/>
            <a:ext cx="9710057" cy="1815668"/>
            <a:chOff x="881742" y="1691511"/>
            <a:chExt cx="9710057" cy="1815668"/>
          </a:xfrm>
        </p:grpSpPr>
        <p:sp>
          <p:nvSpPr>
            <p:cNvPr id="4" name="Rectangle 3"/>
            <p:cNvSpPr/>
            <p:nvPr/>
          </p:nvSpPr>
          <p:spPr>
            <a:xfrm>
              <a:off x="881742" y="2414572"/>
              <a:ext cx="4136572" cy="1092607"/>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p:spPr>
          <p:txBody>
            <a:bodyPr wrap="square">
              <a:spAutoFit/>
            </a:bodyPr>
            <a:lstStyle/>
            <a:p>
              <a:pPr algn="ctr">
                <a:spcAft>
                  <a:spcPts val="600"/>
                </a:spcAft>
              </a:pPr>
              <a:r>
                <a:rPr lang="en-US" sz="2000" b="1" smtClean="0">
                  <a:solidFill>
                    <a:srgbClr val="FF0000"/>
                  </a:solidFill>
                  <a:latin typeface="Times New Roman" pitchFamily="18" charset="0"/>
                  <a:cs typeface="Times New Roman" pitchFamily="18" charset="0"/>
                </a:rPr>
                <a:t>BÃI BỎ</a:t>
              </a:r>
              <a:r>
                <a:rPr lang="en-US" sz="2000" smtClean="0">
                  <a:solidFill>
                    <a:srgbClr val="FF0000"/>
                  </a:solidFill>
                  <a:latin typeface="Times New Roman" pitchFamily="18" charset="0"/>
                  <a:cs typeface="Times New Roman" pitchFamily="18" charset="0"/>
                </a:rPr>
                <a:t> </a:t>
              </a:r>
              <a:endParaRPr lang="en-US" sz="2000">
                <a:solidFill>
                  <a:srgbClr val="FF0000"/>
                </a:solidFill>
                <a:latin typeface="Times New Roman" pitchFamily="18" charset="0"/>
                <a:cs typeface="Times New Roman" pitchFamily="18" charset="0"/>
              </a:endParaRPr>
            </a:p>
            <a:p>
              <a:pPr algn="ctr"/>
              <a:r>
                <a:rPr lang="en-US" sz="2000">
                  <a:latin typeface="Times New Roman" pitchFamily="18" charset="0"/>
                  <a:cs typeface="Times New Roman" pitchFamily="18" charset="0"/>
                </a:rPr>
                <a:t>+</a:t>
              </a:r>
              <a:r>
                <a:rPr lang="vi-VN" sz="2000">
                  <a:latin typeface="Times New Roman" pitchFamily="18" charset="0"/>
                  <a:cs typeface="Times New Roman" pitchFamily="18" charset="0"/>
                </a:rPr>
                <a:t> Thông tư số 07/2017/TT-BKHCN</a:t>
              </a:r>
              <a:endParaRPr lang="en-US" sz="2000">
                <a:latin typeface="Times New Roman" pitchFamily="18" charset="0"/>
                <a:cs typeface="Times New Roman" pitchFamily="18" charset="0"/>
              </a:endParaRPr>
            </a:p>
            <a:p>
              <a:pPr algn="ctr"/>
              <a:r>
                <a:rPr lang="en-US" sz="2000">
                  <a:latin typeface="Times New Roman" pitchFamily="18" charset="0"/>
                  <a:cs typeface="Times New Roman" pitchFamily="18" charset="0"/>
                </a:rPr>
                <a:t>+</a:t>
              </a:r>
              <a:r>
                <a:rPr lang="vi-VN" sz="2000">
                  <a:latin typeface="Times New Roman" pitchFamily="18" charset="0"/>
                  <a:cs typeface="Times New Roman" pitchFamily="18" charset="0"/>
                </a:rPr>
                <a:t> Thông tư số 27/2012/TT-BKHCN</a:t>
              </a:r>
              <a:endParaRPr lang="en-US" sz="2000">
                <a:latin typeface="Times New Roman" pitchFamily="18" charset="0"/>
                <a:cs typeface="Times New Roman" pitchFamily="18" charset="0"/>
              </a:endParaRPr>
            </a:p>
          </p:txBody>
        </p:sp>
        <p:sp>
          <p:nvSpPr>
            <p:cNvPr id="5" name="Rectangle 4"/>
            <p:cNvSpPr/>
            <p:nvPr/>
          </p:nvSpPr>
          <p:spPr>
            <a:xfrm>
              <a:off x="6281056" y="2568460"/>
              <a:ext cx="4310743" cy="78483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p:spPr>
          <p:txBody>
            <a:bodyPr wrap="square">
              <a:spAutoFit/>
            </a:bodyPr>
            <a:lstStyle/>
            <a:p>
              <a:pPr algn="ctr">
                <a:spcAft>
                  <a:spcPts val="600"/>
                </a:spcAft>
              </a:pPr>
              <a:r>
                <a:rPr lang="en-US" sz="2000" b="1" smtClean="0">
                  <a:solidFill>
                    <a:srgbClr val="FF0000"/>
                  </a:solidFill>
                  <a:latin typeface="Times New Roman" pitchFamily="18" charset="0"/>
                  <a:cs typeface="Times New Roman" pitchFamily="18" charset="0"/>
                </a:rPr>
                <a:t>BỔ SUNG</a:t>
              </a:r>
            </a:p>
            <a:p>
              <a:pPr algn="ctr"/>
              <a:r>
                <a:rPr lang="vi-VN" sz="2000" smtClean="0">
                  <a:latin typeface="Times New Roman" pitchFamily="18" charset="0"/>
                  <a:cs typeface="Times New Roman" pitchFamily="18" charset="0"/>
                </a:rPr>
                <a:t>Thông </a:t>
              </a:r>
              <a:r>
                <a:rPr lang="vi-VN" sz="2000">
                  <a:latin typeface="Times New Roman" pitchFamily="18" charset="0"/>
                  <a:cs typeface="Times New Roman" pitchFamily="18" charset="0"/>
                </a:rPr>
                <a:t>tư số 06/2020/TT-BKHCN</a:t>
              </a:r>
              <a:endParaRPr lang="en-US" sz="2000">
                <a:latin typeface="Times New Roman" pitchFamily="18" charset="0"/>
                <a:cs typeface="Times New Roman" pitchFamily="18" charset="0"/>
              </a:endParaRPr>
            </a:p>
          </p:txBody>
        </p:sp>
        <p:sp>
          <p:nvSpPr>
            <p:cNvPr id="6" name="TextBox 5"/>
            <p:cNvSpPr txBox="1"/>
            <p:nvPr/>
          </p:nvSpPr>
          <p:spPr>
            <a:xfrm>
              <a:off x="2362199" y="1691511"/>
              <a:ext cx="1175658" cy="400110"/>
            </a:xfrm>
            <a:prstGeom prst="rect">
              <a:avLst/>
            </a:prstGeom>
            <a:noFill/>
          </p:spPr>
          <p:txBody>
            <a:bodyPr wrap="square" rtlCol="0">
              <a:spAutoFit/>
            </a:bodyPr>
            <a:lstStyle/>
            <a:p>
              <a:r>
                <a:rPr lang="en-US" sz="2000" b="1" smtClean="0">
                  <a:latin typeface="Times New Roman" pitchFamily="18" charset="0"/>
                  <a:cs typeface="Times New Roman" pitchFamily="18" charset="0"/>
                </a:rPr>
                <a:t>QĐ 3810</a:t>
              </a:r>
              <a:endParaRPr lang="en-US" sz="2000" b="1">
                <a:latin typeface="Times New Roman" pitchFamily="18" charset="0"/>
                <a:cs typeface="Times New Roman" pitchFamily="18" charset="0"/>
              </a:endParaRPr>
            </a:p>
          </p:txBody>
        </p:sp>
        <p:sp>
          <p:nvSpPr>
            <p:cNvPr id="7" name="TextBox 6"/>
            <p:cNvSpPr txBox="1"/>
            <p:nvPr/>
          </p:nvSpPr>
          <p:spPr>
            <a:xfrm>
              <a:off x="7848598" y="1882156"/>
              <a:ext cx="1175658" cy="400110"/>
            </a:xfrm>
            <a:prstGeom prst="rect">
              <a:avLst/>
            </a:prstGeom>
            <a:noFill/>
          </p:spPr>
          <p:txBody>
            <a:bodyPr wrap="square" rtlCol="0">
              <a:spAutoFit/>
            </a:bodyPr>
            <a:lstStyle/>
            <a:p>
              <a:r>
                <a:rPr lang="en-US" sz="2000" b="1" smtClean="0">
                  <a:latin typeface="Times New Roman" pitchFamily="18" charset="0"/>
                  <a:cs typeface="Times New Roman" pitchFamily="18" charset="0"/>
                </a:rPr>
                <a:t>QĐ 2711</a:t>
              </a:r>
              <a:endParaRPr lang="en-US" sz="2000" b="1">
                <a:latin typeface="Times New Roman" pitchFamily="18" charset="0"/>
                <a:cs typeface="Times New Roman" pitchFamily="18" charset="0"/>
              </a:endParaRPr>
            </a:p>
          </p:txBody>
        </p:sp>
        <p:sp>
          <p:nvSpPr>
            <p:cNvPr id="8" name="Right Arrow 7"/>
            <p:cNvSpPr/>
            <p:nvPr/>
          </p:nvSpPr>
          <p:spPr>
            <a:xfrm>
              <a:off x="5257800" y="2797629"/>
              <a:ext cx="816429" cy="2830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968824" y="4599601"/>
            <a:ext cx="2650675" cy="830997"/>
          </a:xfrm>
          <a:prstGeom prst="rect">
            <a:avLst/>
          </a:prstGeom>
          <a:noFill/>
        </p:spPr>
        <p:txBody>
          <a:bodyPr wrap="square" rtlCol="0">
            <a:spAutoFit/>
          </a:bodyPr>
          <a:lstStyle/>
          <a:p>
            <a:pPr algn="ctr"/>
            <a:r>
              <a:rPr lang="en-US" sz="2400" smtClean="0">
                <a:latin typeface="Times New Roman" pitchFamily="18" charset="0"/>
                <a:cs typeface="Times New Roman" pitchFamily="18" charset="0"/>
              </a:rPr>
              <a:t>Tên gọi và Mã HS không thay đổi</a:t>
            </a:r>
            <a:endParaRPr lang="en-US" sz="2400">
              <a:latin typeface="Times New Roman" pitchFamily="18" charset="0"/>
              <a:cs typeface="Times New Roman" pitchFamily="18" charset="0"/>
            </a:endParaRPr>
          </a:p>
        </p:txBody>
      </p:sp>
    </p:spTree>
    <p:extLst>
      <p:ext uri="{BB962C8B-B14F-4D97-AF65-F5344CB8AC3E}">
        <p14:creationId xmlns:p14="http://schemas.microsoft.com/office/powerpoint/2010/main" val="39453885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94655" y="578394"/>
            <a:ext cx="5998029" cy="400110"/>
          </a:xfrm>
          <a:prstGeom prst="rect">
            <a:avLst/>
          </a:prstGeom>
          <a:noFill/>
        </p:spPr>
        <p:txBody>
          <a:bodyPr wrap="square" rtlCol="0">
            <a:spAutoFit/>
          </a:bodyPr>
          <a:lstStyle/>
          <a:p>
            <a:r>
              <a:rPr lang="en-US" sz="2000" b="1" smtClean="0">
                <a:latin typeface="Times New Roman" pitchFamily="18" charset="0"/>
                <a:cs typeface="Times New Roman" pitchFamily="18" charset="0"/>
              </a:rPr>
              <a:t>V. </a:t>
            </a:r>
            <a:r>
              <a:rPr lang="vi-VN" sz="2000" b="1" smtClean="0">
                <a:latin typeface="Times New Roman" pitchFamily="18" charset="0"/>
                <a:cs typeface="Times New Roman" pitchFamily="18" charset="0"/>
              </a:rPr>
              <a:t>THIẾT BỊ ĐIỆN VÀ ĐIỆN TỬ (AN TOÀN ĐIỆN)</a:t>
            </a:r>
            <a:endParaRPr lang="en-US" sz="2000">
              <a:latin typeface="Times New Roman" pitchFamily="18" charset="0"/>
              <a:cs typeface="Times New Roman" pitchFamily="18" charset="0"/>
            </a:endParaRPr>
          </a:p>
        </p:txBody>
      </p:sp>
      <p:sp>
        <p:nvSpPr>
          <p:cNvPr id="6" name="Rectangle 5"/>
          <p:cNvSpPr/>
          <p:nvPr/>
        </p:nvSpPr>
        <p:spPr>
          <a:xfrm>
            <a:off x="6988628" y="193519"/>
            <a:ext cx="4256315" cy="1384995"/>
          </a:xfrm>
          <a:prstGeom prst="rect">
            <a:avLst/>
          </a:prstGeom>
        </p:spPr>
        <p:txBody>
          <a:bodyPr wrap="square">
            <a:spAutoFit/>
          </a:bodyPr>
          <a:lstStyle/>
          <a:p>
            <a:pPr algn="ctr"/>
            <a:r>
              <a:rPr lang="vi-VN" sz="2800" b="1">
                <a:solidFill>
                  <a:srgbClr val="FF00FF"/>
                </a:solidFill>
                <a:latin typeface="Times New Roman" pitchFamily="18" charset="0"/>
                <a:cs typeface="Times New Roman" pitchFamily="18" charset="0"/>
              </a:rPr>
              <a:t>QCVN 4:2009/BKHCN</a:t>
            </a:r>
          </a:p>
          <a:p>
            <a:pPr algn="ctr"/>
            <a:r>
              <a:rPr lang="vi-VN" sz="2800" b="1" smtClean="0">
                <a:solidFill>
                  <a:srgbClr val="FF00FF"/>
                </a:solidFill>
                <a:latin typeface="Times New Roman" pitchFamily="18" charset="0"/>
                <a:cs typeface="Times New Roman" pitchFamily="18" charset="0"/>
              </a:rPr>
              <a:t>và</a:t>
            </a:r>
            <a:r>
              <a:rPr lang="en-US" sz="2800" b="1" smtClean="0">
                <a:solidFill>
                  <a:srgbClr val="FF00FF"/>
                </a:solidFill>
                <a:latin typeface="Times New Roman" pitchFamily="18" charset="0"/>
                <a:cs typeface="Times New Roman" pitchFamily="18" charset="0"/>
              </a:rPr>
              <a:t> </a:t>
            </a:r>
            <a:r>
              <a:rPr lang="vi-VN" sz="2800" b="1" smtClean="0">
                <a:solidFill>
                  <a:srgbClr val="FF00FF"/>
                </a:solidFill>
                <a:latin typeface="Times New Roman" pitchFamily="18" charset="0"/>
                <a:cs typeface="Times New Roman" pitchFamily="18" charset="0"/>
              </a:rPr>
              <a:t>Sửa </a:t>
            </a:r>
            <a:r>
              <a:rPr lang="vi-VN" sz="2800" b="1">
                <a:solidFill>
                  <a:srgbClr val="FF00FF"/>
                </a:solidFill>
                <a:latin typeface="Times New Roman" pitchFamily="18" charset="0"/>
                <a:cs typeface="Times New Roman" pitchFamily="18" charset="0"/>
              </a:rPr>
              <a:t>đổi 1:2016 QCVN 4:2009/BKHCN</a:t>
            </a:r>
          </a:p>
        </p:txBody>
      </p:sp>
      <p:grpSp>
        <p:nvGrpSpPr>
          <p:cNvPr id="12" name="Group 11"/>
          <p:cNvGrpSpPr/>
          <p:nvPr/>
        </p:nvGrpSpPr>
        <p:grpSpPr>
          <a:xfrm>
            <a:off x="892628" y="2519528"/>
            <a:ext cx="5486401" cy="2564726"/>
            <a:chOff x="-261260" y="1933622"/>
            <a:chExt cx="5486401" cy="2564726"/>
          </a:xfrm>
        </p:grpSpPr>
        <p:sp>
          <p:nvSpPr>
            <p:cNvPr id="7" name="Rectangle 6"/>
            <p:cNvSpPr/>
            <p:nvPr/>
          </p:nvSpPr>
          <p:spPr>
            <a:xfrm>
              <a:off x="1137557" y="1933622"/>
              <a:ext cx="4087584" cy="1092607"/>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5400000" scaled="1"/>
              <a:tileRect/>
            </a:gradFill>
          </p:spPr>
          <p:txBody>
            <a:bodyPr wrap="square">
              <a:spAutoFit/>
            </a:bodyPr>
            <a:lstStyle/>
            <a:p>
              <a:pPr algn="ctr">
                <a:spcAft>
                  <a:spcPts val="600"/>
                </a:spcAft>
              </a:pPr>
              <a:r>
                <a:rPr lang="en-US" sz="2000" b="1" smtClean="0">
                  <a:solidFill>
                    <a:srgbClr val="FF0000"/>
                  </a:solidFill>
                  <a:latin typeface="Times New Roman" pitchFamily="18" charset="0"/>
                  <a:cs typeface="Times New Roman" pitchFamily="18" charset="0"/>
                </a:rPr>
                <a:t>BÃI BỎ</a:t>
              </a:r>
            </a:p>
            <a:p>
              <a:r>
                <a:rPr lang="en-US" sz="2000" smtClean="0">
                  <a:latin typeface="Times New Roman" pitchFamily="18" charset="0"/>
                  <a:cs typeface="Times New Roman" pitchFamily="18" charset="0"/>
                </a:rPr>
                <a:t>+ </a:t>
              </a:r>
              <a:r>
                <a:rPr lang="vi-VN" sz="2000">
                  <a:latin typeface="Times New Roman" pitchFamily="18" charset="0"/>
                  <a:cs typeface="Times New Roman" pitchFamily="18" charset="0"/>
                </a:rPr>
                <a:t>Thông tư số 27/2012/TT-BKHCN</a:t>
              </a:r>
              <a:endParaRPr lang="en-US" sz="2000">
                <a:latin typeface="Times New Roman" pitchFamily="18" charset="0"/>
                <a:cs typeface="Times New Roman" pitchFamily="18" charset="0"/>
              </a:endParaRPr>
            </a:p>
            <a:p>
              <a:r>
                <a:rPr lang="en-US" sz="2000">
                  <a:latin typeface="Times New Roman" pitchFamily="18" charset="0"/>
                  <a:cs typeface="Times New Roman" pitchFamily="18" charset="0"/>
                </a:rPr>
                <a:t>+</a:t>
              </a:r>
              <a:r>
                <a:rPr lang="vi-VN" sz="2000">
                  <a:latin typeface="Times New Roman" pitchFamily="18" charset="0"/>
                  <a:cs typeface="Times New Roman" pitchFamily="18" charset="0"/>
                </a:rPr>
                <a:t> Thông tư số 07/2017/TT-BKHCN</a:t>
              </a:r>
              <a:endParaRPr lang="en-US" sz="2000">
                <a:latin typeface="Times New Roman" pitchFamily="18" charset="0"/>
                <a:cs typeface="Times New Roman" pitchFamily="18" charset="0"/>
              </a:endParaRPr>
            </a:p>
          </p:txBody>
        </p:sp>
        <p:sp>
          <p:nvSpPr>
            <p:cNvPr id="8" name="Rectangle 7"/>
            <p:cNvSpPr/>
            <p:nvPr/>
          </p:nvSpPr>
          <p:spPr>
            <a:xfrm>
              <a:off x="1137557" y="3713518"/>
              <a:ext cx="4087584" cy="784830"/>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5400000" scaled="1"/>
              <a:tileRect/>
            </a:gradFill>
          </p:spPr>
          <p:txBody>
            <a:bodyPr wrap="square">
              <a:spAutoFit/>
            </a:bodyPr>
            <a:lstStyle/>
            <a:p>
              <a:pPr algn="ctr">
                <a:spcAft>
                  <a:spcPts val="600"/>
                </a:spcAft>
              </a:pPr>
              <a:r>
                <a:rPr lang="en-US" sz="2000" b="1" smtClean="0">
                  <a:solidFill>
                    <a:srgbClr val="FF0000"/>
                  </a:solidFill>
                  <a:latin typeface="Times New Roman" pitchFamily="18" charset="0"/>
                  <a:cs typeface="Times New Roman" pitchFamily="18" charset="0"/>
                </a:rPr>
                <a:t>BỔ SUNG</a:t>
              </a:r>
            </a:p>
            <a:p>
              <a:pPr algn="ctr"/>
              <a:r>
                <a:rPr lang="vi-VN" sz="2000" smtClean="0">
                  <a:latin typeface="Times New Roman" pitchFamily="18" charset="0"/>
                  <a:cs typeface="Times New Roman" pitchFamily="18" charset="0"/>
                </a:rPr>
                <a:t>Thông </a:t>
              </a:r>
              <a:r>
                <a:rPr lang="vi-VN" sz="2000">
                  <a:latin typeface="Times New Roman" pitchFamily="18" charset="0"/>
                  <a:cs typeface="Times New Roman" pitchFamily="18" charset="0"/>
                </a:rPr>
                <a:t>tư số 06/2020/TT-BKHCN</a:t>
              </a:r>
              <a:endParaRPr lang="en-US" sz="2000">
                <a:latin typeface="Times New Roman" pitchFamily="18" charset="0"/>
                <a:cs typeface="Times New Roman" pitchFamily="18" charset="0"/>
              </a:endParaRPr>
            </a:p>
          </p:txBody>
        </p:sp>
        <p:sp>
          <p:nvSpPr>
            <p:cNvPr id="9" name="TextBox 8"/>
            <p:cNvSpPr txBox="1"/>
            <p:nvPr/>
          </p:nvSpPr>
          <p:spPr>
            <a:xfrm>
              <a:off x="-261260" y="2279870"/>
              <a:ext cx="1175658" cy="400110"/>
            </a:xfrm>
            <a:prstGeom prst="rect">
              <a:avLst/>
            </a:prstGeom>
            <a:noFill/>
          </p:spPr>
          <p:txBody>
            <a:bodyPr wrap="square" rtlCol="0">
              <a:spAutoFit/>
            </a:bodyPr>
            <a:lstStyle/>
            <a:p>
              <a:r>
                <a:rPr lang="en-US" sz="2000" b="1" smtClean="0">
                  <a:latin typeface="Times New Roman" pitchFamily="18" charset="0"/>
                  <a:cs typeface="Times New Roman" pitchFamily="18" charset="0"/>
                </a:rPr>
                <a:t>QĐ 3810</a:t>
              </a:r>
              <a:endParaRPr lang="en-US" sz="2000" b="1">
                <a:latin typeface="Times New Roman" pitchFamily="18" charset="0"/>
                <a:cs typeface="Times New Roman" pitchFamily="18" charset="0"/>
              </a:endParaRPr>
            </a:p>
          </p:txBody>
        </p:sp>
        <p:sp>
          <p:nvSpPr>
            <p:cNvPr id="10" name="TextBox 9"/>
            <p:cNvSpPr txBox="1"/>
            <p:nvPr/>
          </p:nvSpPr>
          <p:spPr>
            <a:xfrm>
              <a:off x="-261260" y="3892899"/>
              <a:ext cx="1175658" cy="400110"/>
            </a:xfrm>
            <a:prstGeom prst="rect">
              <a:avLst/>
            </a:prstGeom>
            <a:noFill/>
          </p:spPr>
          <p:txBody>
            <a:bodyPr wrap="square" rtlCol="0">
              <a:spAutoFit/>
            </a:bodyPr>
            <a:lstStyle/>
            <a:p>
              <a:r>
                <a:rPr lang="en-US" sz="2000" b="1" smtClean="0">
                  <a:latin typeface="Times New Roman" pitchFamily="18" charset="0"/>
                  <a:cs typeface="Times New Roman" pitchFamily="18" charset="0"/>
                </a:rPr>
                <a:t>QĐ 2711</a:t>
              </a:r>
              <a:endParaRPr lang="en-US" sz="2000" b="1">
                <a:latin typeface="Times New Roman" pitchFamily="18" charset="0"/>
                <a:cs typeface="Times New Roman" pitchFamily="18" charset="0"/>
              </a:endParaRPr>
            </a:p>
          </p:txBody>
        </p:sp>
      </p:grpSp>
      <p:pic>
        <p:nvPicPr>
          <p:cNvPr id="13"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1285" y="2238607"/>
            <a:ext cx="4190999" cy="3017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53885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707571" y="379628"/>
            <a:ext cx="8458201" cy="2054679"/>
            <a:chOff x="936171" y="390812"/>
            <a:chExt cx="8458201" cy="2054679"/>
          </a:xfrm>
        </p:grpSpPr>
        <p:sp>
          <p:nvSpPr>
            <p:cNvPr id="2" name="Rectangle 1"/>
            <p:cNvSpPr/>
            <p:nvPr/>
          </p:nvSpPr>
          <p:spPr>
            <a:xfrm>
              <a:off x="936171" y="1013835"/>
              <a:ext cx="4550227" cy="830997"/>
            </a:xfrm>
            <a:prstGeom prst="rect">
              <a:avLst/>
            </a:prstGeom>
          </p:spPr>
          <p:txBody>
            <a:bodyPr wrap="square">
              <a:spAutoFit/>
            </a:bodyPr>
            <a:lstStyle/>
            <a:p>
              <a:r>
                <a:rPr lang="en-US" sz="2400" b="1" smtClean="0">
                  <a:latin typeface="Times New Roman" pitchFamily="18" charset="0"/>
                  <a:cs typeface="Times New Roman" pitchFamily="18" charset="0"/>
                </a:rPr>
                <a:t>* Tại </a:t>
              </a:r>
              <a:r>
                <a:rPr lang="en-US" sz="2400" b="1">
                  <a:latin typeface="Times New Roman" pitchFamily="18" charset="0"/>
                  <a:cs typeface="Times New Roman" pitchFamily="18" charset="0"/>
                </a:rPr>
                <a:t>mục 5.4.h </a:t>
              </a:r>
              <a:r>
                <a:rPr lang="en-US" sz="2400" smtClean="0">
                  <a:latin typeface="Times New Roman" pitchFamily="18" charset="0"/>
                  <a:cs typeface="Times New Roman" pitchFamily="18" charset="0"/>
                </a:rPr>
                <a:t>Sửa </a:t>
              </a:r>
              <a:r>
                <a:rPr lang="en-US" sz="2400">
                  <a:latin typeface="Times New Roman" pitchFamily="18" charset="0"/>
                  <a:cs typeface="Times New Roman" pitchFamily="18" charset="0"/>
                </a:rPr>
                <a:t>đổi, bổ sung: </a:t>
              </a:r>
              <a:endParaRPr lang="en-US" sz="2400" smtClean="0">
                <a:latin typeface="Times New Roman" pitchFamily="18" charset="0"/>
                <a:cs typeface="Times New Roman" pitchFamily="18" charset="0"/>
              </a:endParaRPr>
            </a:p>
            <a:p>
              <a:pPr algn="ctr"/>
              <a:r>
                <a:rPr lang="vi-VN" sz="2400" smtClean="0">
                  <a:latin typeface="Times New Roman" pitchFamily="18" charset="0"/>
                  <a:cs typeface="Times New Roman" pitchFamily="18" charset="0"/>
                </a:rPr>
                <a:t>Thiết </a:t>
              </a:r>
              <a:r>
                <a:rPr lang="vi-VN" sz="2400">
                  <a:latin typeface="Times New Roman" pitchFamily="18" charset="0"/>
                  <a:cs typeface="Times New Roman" pitchFamily="18" charset="0"/>
                </a:rPr>
                <a:t>bị </a:t>
              </a:r>
              <a:r>
                <a:rPr lang="vi-VN" sz="2400" b="1">
                  <a:solidFill>
                    <a:srgbClr val="FF0000"/>
                  </a:solidFill>
                  <a:latin typeface="Times New Roman" pitchFamily="18" charset="0"/>
                  <a:cs typeface="Times New Roman" pitchFamily="18" charset="0"/>
                </a:rPr>
                <a:t>pha chè </a:t>
              </a:r>
              <a:r>
                <a:rPr lang="vi-VN" sz="2400">
                  <a:latin typeface="Times New Roman" pitchFamily="18" charset="0"/>
                  <a:cs typeface="Times New Roman" pitchFamily="18" charset="0"/>
                </a:rPr>
                <a:t>hoặc cà phê</a:t>
              </a:r>
              <a:endParaRPr lang="en-US" sz="2400">
                <a:latin typeface="Times New Roman" pitchFamily="18" charset="0"/>
                <a:cs typeface="Times New Roman" pitchFamily="18" charset="0"/>
              </a:endParaRP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8043" y="390812"/>
              <a:ext cx="2054679" cy="2054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1208" y="461570"/>
              <a:ext cx="1913164" cy="1913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9" name="Group 8"/>
          <p:cNvGrpSpPr/>
          <p:nvPr/>
        </p:nvGrpSpPr>
        <p:grpSpPr>
          <a:xfrm>
            <a:off x="707571" y="2728862"/>
            <a:ext cx="10820399" cy="1938992"/>
            <a:chOff x="707571" y="2870376"/>
            <a:chExt cx="10820399" cy="1938992"/>
          </a:xfrm>
        </p:grpSpPr>
        <p:sp>
          <p:nvSpPr>
            <p:cNvPr id="4" name="Rectangle 3"/>
            <p:cNvSpPr/>
            <p:nvPr/>
          </p:nvSpPr>
          <p:spPr>
            <a:xfrm>
              <a:off x="707571" y="2870376"/>
              <a:ext cx="5867400" cy="1938992"/>
            </a:xfrm>
            <a:prstGeom prst="rect">
              <a:avLst/>
            </a:prstGeom>
          </p:spPr>
          <p:txBody>
            <a:bodyPr wrap="square">
              <a:spAutoFit/>
            </a:bodyPr>
            <a:lstStyle/>
            <a:p>
              <a:pPr algn="just"/>
              <a:r>
                <a:rPr lang="en-US" sz="2400" b="1" smtClean="0">
                  <a:latin typeface="Times New Roman" pitchFamily="18" charset="0"/>
                  <a:cs typeface="Times New Roman" pitchFamily="18" charset="0"/>
                </a:rPr>
                <a:t>* Tại </a:t>
              </a:r>
              <a:r>
                <a:rPr lang="en-US" sz="2400" b="1">
                  <a:latin typeface="Times New Roman" pitchFamily="18" charset="0"/>
                  <a:cs typeface="Times New Roman" pitchFamily="18" charset="0"/>
                </a:rPr>
                <a:t>mục 5.5.1</a:t>
              </a:r>
            </a:p>
            <a:p>
              <a:pPr algn="just"/>
              <a:r>
                <a:rPr lang="vi-VN" sz="2400">
                  <a:latin typeface="Times New Roman" pitchFamily="18" charset="0"/>
                  <a:cs typeface="Times New Roman" pitchFamily="18" charset="0"/>
                </a:rPr>
                <a:t>Quạt bàn và quạt dạng hộp:</a:t>
              </a:r>
              <a:endParaRPr lang="en-US" sz="2400">
                <a:latin typeface="Times New Roman" pitchFamily="18" charset="0"/>
                <a:cs typeface="Times New Roman" pitchFamily="18" charset="0"/>
              </a:endParaRPr>
            </a:p>
            <a:p>
              <a:pPr algn="just"/>
              <a:r>
                <a:rPr lang="vi-VN" sz="2400">
                  <a:latin typeface="Times New Roman" pitchFamily="18" charset="0"/>
                  <a:cs typeface="Times New Roman" pitchFamily="18" charset="0"/>
                </a:rPr>
                <a:t>a) Quạt bàn</a:t>
              </a:r>
              <a:endParaRPr lang="en-US" sz="2400">
                <a:latin typeface="Times New Roman" pitchFamily="18" charset="0"/>
                <a:cs typeface="Times New Roman" pitchFamily="18" charset="0"/>
              </a:endParaRPr>
            </a:p>
            <a:p>
              <a:pPr algn="just"/>
              <a:r>
                <a:rPr lang="vi-VN" sz="2400" smtClean="0">
                  <a:latin typeface="Times New Roman" pitchFamily="18" charset="0"/>
                  <a:cs typeface="Times New Roman" pitchFamily="18" charset="0"/>
                </a:rPr>
                <a:t>b) Quạt hộp có lắp ắc quy, quạt tích điện sử dụng năng lượng điện và năng lượng mặt trời</a:t>
              </a:r>
              <a:endParaRPr lang="en-US" sz="2400">
                <a:latin typeface="Times New Roman" pitchFamily="18" charset="0"/>
                <a:cs typeface="Times New Roman" pitchFamily="18" charset="0"/>
              </a:endParaRPr>
            </a:p>
          </p:txBody>
        </p:sp>
        <p:sp>
          <p:nvSpPr>
            <p:cNvPr id="5" name="Rectangle 4"/>
            <p:cNvSpPr/>
            <p:nvPr/>
          </p:nvSpPr>
          <p:spPr>
            <a:xfrm>
              <a:off x="7924801" y="3424373"/>
              <a:ext cx="3603169" cy="830997"/>
            </a:xfrm>
            <a:prstGeom prst="rect">
              <a:avLst/>
            </a:prstGeom>
          </p:spPr>
          <p:txBody>
            <a:bodyPr wrap="square">
              <a:spAutoFit/>
            </a:bodyPr>
            <a:lstStyle/>
            <a:p>
              <a:pPr algn="ctr"/>
              <a:r>
                <a:rPr lang="en-US" sz="2400" b="1" smtClean="0">
                  <a:latin typeface="Times New Roman" pitchFamily="18" charset="0"/>
                  <a:cs typeface="Times New Roman" pitchFamily="18" charset="0"/>
                </a:rPr>
                <a:t>SỬA ĐỔI</a:t>
              </a:r>
            </a:p>
            <a:p>
              <a:pPr algn="ctr"/>
              <a:r>
                <a:rPr lang="vi-VN" sz="2400" smtClean="0">
                  <a:latin typeface="Times New Roman" pitchFamily="18" charset="0"/>
                  <a:cs typeface="Times New Roman" pitchFamily="18" charset="0"/>
                </a:rPr>
                <a:t>Quạt </a:t>
              </a:r>
              <a:r>
                <a:rPr lang="vi-VN" sz="2400">
                  <a:latin typeface="Times New Roman" pitchFamily="18" charset="0"/>
                  <a:cs typeface="Times New Roman" pitchFamily="18" charset="0"/>
                </a:rPr>
                <a:t>bàn và quạt dạng hộp</a:t>
              </a:r>
              <a:endParaRPr lang="en-US" sz="2400">
                <a:latin typeface="Times New Roman" pitchFamily="18" charset="0"/>
                <a:cs typeface="Times New Roman" pitchFamily="18" charset="0"/>
              </a:endParaRPr>
            </a:p>
          </p:txBody>
        </p:sp>
        <p:cxnSp>
          <p:nvCxnSpPr>
            <p:cNvPr id="7" name="Straight Arrow Connector 6"/>
            <p:cNvCxnSpPr/>
            <p:nvPr/>
          </p:nvCxnSpPr>
          <p:spPr>
            <a:xfrm>
              <a:off x="6806296" y="3839871"/>
              <a:ext cx="1001486"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grpSp>
      <p:sp>
        <p:nvSpPr>
          <p:cNvPr id="11" name="Rectangle 10"/>
          <p:cNvSpPr/>
          <p:nvPr/>
        </p:nvSpPr>
        <p:spPr>
          <a:xfrm>
            <a:off x="707571" y="5323504"/>
            <a:ext cx="5506812" cy="461665"/>
          </a:xfrm>
          <a:prstGeom prst="rect">
            <a:avLst/>
          </a:prstGeom>
        </p:spPr>
        <p:txBody>
          <a:bodyPr wrap="square">
            <a:spAutoFit/>
          </a:bodyPr>
          <a:lstStyle/>
          <a:p>
            <a:r>
              <a:rPr lang="en-US" sz="2400" b="1" smtClean="0">
                <a:solidFill>
                  <a:srgbClr val="FF0000"/>
                </a:solidFill>
                <a:latin typeface="Times New Roman" pitchFamily="18" charset="0"/>
                <a:cs typeface="Times New Roman" pitchFamily="18" charset="0"/>
              </a:rPr>
              <a:t>* Bổ sung mới: </a:t>
            </a:r>
            <a:r>
              <a:rPr lang="en-US" sz="2400" b="1">
                <a:latin typeface="Times New Roman" pitchFamily="18" charset="0"/>
                <a:cs typeface="Times New Roman" pitchFamily="18" charset="0"/>
              </a:rPr>
              <a:t>Mục 5.5.4:  </a:t>
            </a:r>
            <a:r>
              <a:rPr lang="en-US" sz="2400" b="1" smtClean="0">
                <a:latin typeface="Times New Roman" pitchFamily="18" charset="0"/>
                <a:cs typeface="Times New Roman" pitchFamily="18" charset="0"/>
              </a:rPr>
              <a:t>	</a:t>
            </a:r>
            <a:r>
              <a:rPr lang="vi-VN" sz="2400" smtClean="0">
                <a:latin typeface="Times New Roman" pitchFamily="18" charset="0"/>
                <a:cs typeface="Times New Roman" pitchFamily="18" charset="0"/>
              </a:rPr>
              <a:t>Loại </a:t>
            </a:r>
            <a:r>
              <a:rPr lang="vi-VN" sz="2400">
                <a:latin typeface="Times New Roman" pitchFamily="18" charset="0"/>
                <a:cs typeface="Times New Roman" pitchFamily="18" charset="0"/>
              </a:rPr>
              <a:t>khác</a:t>
            </a:r>
            <a:endParaRPr lang="en-US" sz="2400">
              <a:latin typeface="Times New Roman" pitchFamily="18" charset="0"/>
              <a:cs typeface="Times New Roman" pitchFamily="18" charset="0"/>
            </a:endParaRPr>
          </a:p>
        </p:txBody>
      </p:sp>
      <p:sp>
        <p:nvSpPr>
          <p:cNvPr id="12" name="Rectangle 11"/>
          <p:cNvSpPr/>
          <p:nvPr/>
        </p:nvSpPr>
        <p:spPr>
          <a:xfrm>
            <a:off x="8820148" y="5138837"/>
            <a:ext cx="1594757" cy="830997"/>
          </a:xfrm>
          <a:prstGeom prst="rect">
            <a:avLst/>
          </a:prstGeom>
        </p:spPr>
        <p:txBody>
          <a:bodyPr wrap="square">
            <a:spAutoFit/>
          </a:bodyPr>
          <a:lstStyle/>
          <a:p>
            <a:r>
              <a:rPr lang="en-US" sz="2400" smtClean="0">
                <a:latin typeface="Times New Roman" pitchFamily="18" charset="0"/>
                <a:cs typeface="Times New Roman" pitchFamily="18" charset="0"/>
              </a:rPr>
              <a:t>8414.59.41</a:t>
            </a:r>
            <a:endParaRPr lang="en-US" sz="2400">
              <a:latin typeface="Times New Roman" pitchFamily="18" charset="0"/>
              <a:cs typeface="Times New Roman" pitchFamily="18" charset="0"/>
            </a:endParaRPr>
          </a:p>
          <a:p>
            <a:r>
              <a:rPr lang="en-US" sz="2400">
                <a:latin typeface="Times New Roman" pitchFamily="18" charset="0"/>
                <a:cs typeface="Times New Roman" pitchFamily="18" charset="0"/>
              </a:rPr>
              <a:t>8414.59.49</a:t>
            </a:r>
          </a:p>
        </p:txBody>
      </p:sp>
      <p:sp>
        <p:nvSpPr>
          <p:cNvPr id="13" name="Rectangle 12"/>
          <p:cNvSpPr/>
          <p:nvPr/>
        </p:nvSpPr>
        <p:spPr>
          <a:xfrm>
            <a:off x="7332331" y="5323504"/>
            <a:ext cx="1184940" cy="461665"/>
          </a:xfrm>
          <a:prstGeom prst="rect">
            <a:avLst/>
          </a:prstGeom>
        </p:spPr>
        <p:txBody>
          <a:bodyPr wrap="none">
            <a:spAutoFit/>
          </a:bodyPr>
          <a:lstStyle/>
          <a:p>
            <a:r>
              <a:rPr lang="en-US" sz="2400" b="1">
                <a:latin typeface="Times New Roman" pitchFamily="18" charset="0"/>
                <a:cs typeface="Times New Roman" pitchFamily="18" charset="0"/>
              </a:rPr>
              <a:t>MÃ HS</a:t>
            </a:r>
          </a:p>
        </p:txBody>
      </p:sp>
      <p:cxnSp>
        <p:nvCxnSpPr>
          <p:cNvPr id="16" name="Straight Arrow Connector 15"/>
          <p:cNvCxnSpPr/>
          <p:nvPr/>
        </p:nvCxnSpPr>
        <p:spPr>
          <a:xfrm>
            <a:off x="6172199" y="5554335"/>
            <a:ext cx="1001486"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09019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0228" y="646368"/>
            <a:ext cx="7195458" cy="400110"/>
          </a:xfrm>
          <a:prstGeom prst="rect">
            <a:avLst/>
          </a:prstGeom>
          <a:noFill/>
        </p:spPr>
        <p:txBody>
          <a:bodyPr wrap="square" rtlCol="0">
            <a:spAutoFit/>
          </a:bodyPr>
          <a:lstStyle/>
          <a:p>
            <a:r>
              <a:rPr lang="en-US" sz="2000" b="1" smtClean="0">
                <a:latin typeface="Times New Roman" pitchFamily="18" charset="0"/>
                <a:cs typeface="Times New Roman" pitchFamily="18" charset="0"/>
              </a:rPr>
              <a:t>VI. </a:t>
            </a:r>
            <a:r>
              <a:rPr lang="vi-VN" sz="2000" b="1" smtClean="0">
                <a:latin typeface="Times New Roman" pitchFamily="18" charset="0"/>
                <a:cs typeface="Times New Roman" pitchFamily="18" charset="0"/>
              </a:rPr>
              <a:t>THIẾT </a:t>
            </a:r>
            <a:r>
              <a:rPr lang="vi-VN" sz="2000" b="1">
                <a:latin typeface="Times New Roman" pitchFamily="18" charset="0"/>
                <a:cs typeface="Times New Roman" pitchFamily="18" charset="0"/>
              </a:rPr>
              <a:t>BỊ ĐIỆN VÀ ĐIỆN TỬ (TƯƠNG THÍCH ĐIỆN TỪ)</a:t>
            </a:r>
            <a:endParaRPr lang="en-US" sz="2000">
              <a:latin typeface="Times New Roman" pitchFamily="18" charset="0"/>
              <a:cs typeface="Times New Roman" pitchFamily="18" charset="0"/>
            </a:endParaRPr>
          </a:p>
        </p:txBody>
      </p:sp>
      <p:sp>
        <p:nvSpPr>
          <p:cNvPr id="4" name="Rectangle 3"/>
          <p:cNvSpPr/>
          <p:nvPr/>
        </p:nvSpPr>
        <p:spPr>
          <a:xfrm>
            <a:off x="7750630" y="153926"/>
            <a:ext cx="4256313" cy="1384995"/>
          </a:xfrm>
          <a:prstGeom prst="rect">
            <a:avLst/>
          </a:prstGeom>
        </p:spPr>
        <p:txBody>
          <a:bodyPr wrap="square">
            <a:spAutoFit/>
          </a:bodyPr>
          <a:lstStyle/>
          <a:p>
            <a:pPr algn="ctr"/>
            <a:r>
              <a:rPr lang="vi-VN" sz="2800" b="1">
                <a:solidFill>
                  <a:srgbClr val="FF00FF"/>
                </a:solidFill>
                <a:latin typeface="Times New Roman" pitchFamily="18" charset="0"/>
                <a:cs typeface="Times New Roman" pitchFamily="18" charset="0"/>
              </a:rPr>
              <a:t>QCVN 9:2012/BKHCN</a:t>
            </a:r>
          </a:p>
          <a:p>
            <a:pPr algn="ctr"/>
            <a:r>
              <a:rPr lang="vi-VN" sz="2800" b="1" smtClean="0">
                <a:solidFill>
                  <a:srgbClr val="FF00FF"/>
                </a:solidFill>
                <a:latin typeface="Times New Roman" pitchFamily="18" charset="0"/>
                <a:cs typeface="Times New Roman" pitchFamily="18" charset="0"/>
              </a:rPr>
              <a:t>và</a:t>
            </a:r>
            <a:r>
              <a:rPr lang="en-US" sz="2800" b="1" smtClean="0">
                <a:solidFill>
                  <a:srgbClr val="FF00FF"/>
                </a:solidFill>
                <a:latin typeface="Times New Roman" pitchFamily="18" charset="0"/>
                <a:cs typeface="Times New Roman" pitchFamily="18" charset="0"/>
              </a:rPr>
              <a:t> </a:t>
            </a:r>
            <a:r>
              <a:rPr lang="vi-VN" sz="2800" b="1" smtClean="0">
                <a:solidFill>
                  <a:srgbClr val="FF00FF"/>
                </a:solidFill>
                <a:latin typeface="Times New Roman" pitchFamily="18" charset="0"/>
                <a:cs typeface="Times New Roman" pitchFamily="18" charset="0"/>
              </a:rPr>
              <a:t>Sửa </a:t>
            </a:r>
            <a:r>
              <a:rPr lang="vi-VN" sz="2800" b="1">
                <a:solidFill>
                  <a:srgbClr val="FF00FF"/>
                </a:solidFill>
                <a:latin typeface="Times New Roman" pitchFamily="18" charset="0"/>
                <a:cs typeface="Times New Roman" pitchFamily="18" charset="0"/>
              </a:rPr>
              <a:t>đổi 1:2018 QCVN 9:2012/BKHCN</a:t>
            </a:r>
          </a:p>
        </p:txBody>
      </p:sp>
      <p:grpSp>
        <p:nvGrpSpPr>
          <p:cNvPr id="5" name="Group 4"/>
          <p:cNvGrpSpPr/>
          <p:nvPr/>
        </p:nvGrpSpPr>
        <p:grpSpPr>
          <a:xfrm>
            <a:off x="1001486" y="1650184"/>
            <a:ext cx="10023019" cy="1652381"/>
            <a:chOff x="568780" y="1789482"/>
            <a:chExt cx="10023019" cy="1652381"/>
          </a:xfrm>
        </p:grpSpPr>
        <p:sp>
          <p:nvSpPr>
            <p:cNvPr id="6" name="Rectangle 5"/>
            <p:cNvSpPr/>
            <p:nvPr/>
          </p:nvSpPr>
          <p:spPr>
            <a:xfrm>
              <a:off x="568780" y="2349256"/>
              <a:ext cx="4449534" cy="1092607"/>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p:spPr>
          <p:txBody>
            <a:bodyPr wrap="square">
              <a:spAutoFit/>
            </a:bodyPr>
            <a:lstStyle/>
            <a:p>
              <a:pPr algn="ctr">
                <a:spcAft>
                  <a:spcPts val="600"/>
                </a:spcAft>
              </a:pPr>
              <a:r>
                <a:rPr lang="en-US" sz="2000" b="1" smtClean="0">
                  <a:solidFill>
                    <a:srgbClr val="FF0000"/>
                  </a:solidFill>
                  <a:latin typeface="Times New Roman" pitchFamily="18" charset="0"/>
                  <a:cs typeface="Times New Roman" pitchFamily="18" charset="0"/>
                </a:rPr>
                <a:t>BÃI BỎ</a:t>
              </a:r>
              <a:r>
                <a:rPr lang="en-US" sz="2000" smtClean="0">
                  <a:solidFill>
                    <a:srgbClr val="FF0000"/>
                  </a:solidFill>
                  <a:latin typeface="Times New Roman" pitchFamily="18" charset="0"/>
                  <a:cs typeface="Times New Roman" pitchFamily="18" charset="0"/>
                </a:rPr>
                <a:t> </a:t>
              </a:r>
              <a:endParaRPr lang="en-US" sz="2000">
                <a:solidFill>
                  <a:srgbClr val="FF0000"/>
                </a:solidFill>
                <a:latin typeface="Times New Roman" pitchFamily="18" charset="0"/>
                <a:cs typeface="Times New Roman" pitchFamily="18" charset="0"/>
              </a:endParaRPr>
            </a:p>
            <a:p>
              <a:pPr algn="ctr"/>
              <a:r>
                <a:rPr lang="en-US" sz="2000">
                  <a:latin typeface="Times New Roman" pitchFamily="18" charset="0"/>
                  <a:cs typeface="Times New Roman" pitchFamily="18" charset="0"/>
                </a:rPr>
                <a:t>+</a:t>
              </a:r>
              <a:r>
                <a:rPr lang="vi-VN" sz="2000">
                  <a:latin typeface="Times New Roman" pitchFamily="18" charset="0"/>
                  <a:cs typeface="Times New Roman" pitchFamily="18" charset="0"/>
                </a:rPr>
                <a:t> Thông tư số 07/2017/TT-BKHCN</a:t>
              </a:r>
              <a:endParaRPr lang="en-US" sz="2000">
                <a:latin typeface="Times New Roman" pitchFamily="18" charset="0"/>
                <a:cs typeface="Times New Roman" pitchFamily="18" charset="0"/>
              </a:endParaRPr>
            </a:p>
            <a:p>
              <a:pPr algn="ctr"/>
              <a:r>
                <a:rPr lang="en-US" sz="2000">
                  <a:latin typeface="Times New Roman" pitchFamily="18" charset="0"/>
                  <a:cs typeface="Times New Roman" pitchFamily="18" charset="0"/>
                </a:rPr>
                <a:t>+</a:t>
              </a:r>
              <a:r>
                <a:rPr lang="vi-VN" sz="2000">
                  <a:latin typeface="Times New Roman" pitchFamily="18" charset="0"/>
                  <a:cs typeface="Times New Roman" pitchFamily="18" charset="0"/>
                </a:rPr>
                <a:t> Thông tư số 27/2012/TT-BKHCN</a:t>
              </a:r>
              <a:endParaRPr lang="en-US" sz="2000">
                <a:latin typeface="Times New Roman" pitchFamily="18" charset="0"/>
                <a:cs typeface="Times New Roman" pitchFamily="18" charset="0"/>
              </a:endParaRPr>
            </a:p>
          </p:txBody>
        </p:sp>
        <p:sp>
          <p:nvSpPr>
            <p:cNvPr id="7" name="Rectangle 6"/>
            <p:cNvSpPr/>
            <p:nvPr/>
          </p:nvSpPr>
          <p:spPr>
            <a:xfrm>
              <a:off x="6281056" y="2503144"/>
              <a:ext cx="4310743" cy="78483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p:spPr>
          <p:txBody>
            <a:bodyPr wrap="square">
              <a:spAutoFit/>
            </a:bodyPr>
            <a:lstStyle/>
            <a:p>
              <a:pPr algn="ctr">
                <a:spcAft>
                  <a:spcPts val="600"/>
                </a:spcAft>
              </a:pPr>
              <a:r>
                <a:rPr lang="en-US" sz="2000" b="1" smtClean="0">
                  <a:solidFill>
                    <a:srgbClr val="FF0000"/>
                  </a:solidFill>
                  <a:latin typeface="Times New Roman" pitchFamily="18" charset="0"/>
                  <a:cs typeface="Times New Roman" pitchFamily="18" charset="0"/>
                </a:rPr>
                <a:t>BỔ SUNG</a:t>
              </a:r>
            </a:p>
            <a:p>
              <a:pPr algn="ctr"/>
              <a:r>
                <a:rPr lang="vi-VN" sz="2000" smtClean="0">
                  <a:latin typeface="Times New Roman" pitchFamily="18" charset="0"/>
                  <a:cs typeface="Times New Roman" pitchFamily="18" charset="0"/>
                </a:rPr>
                <a:t>Thông </a:t>
              </a:r>
              <a:r>
                <a:rPr lang="vi-VN" sz="2000">
                  <a:latin typeface="Times New Roman" pitchFamily="18" charset="0"/>
                  <a:cs typeface="Times New Roman" pitchFamily="18" charset="0"/>
                </a:rPr>
                <a:t>tư số 06/2020/TT-BKHCN</a:t>
              </a:r>
              <a:endParaRPr lang="en-US" sz="2000">
                <a:latin typeface="Times New Roman" pitchFamily="18" charset="0"/>
                <a:cs typeface="Times New Roman" pitchFamily="18" charset="0"/>
              </a:endParaRPr>
            </a:p>
          </p:txBody>
        </p:sp>
        <p:sp>
          <p:nvSpPr>
            <p:cNvPr id="8" name="TextBox 7"/>
            <p:cNvSpPr txBox="1"/>
            <p:nvPr/>
          </p:nvSpPr>
          <p:spPr>
            <a:xfrm>
              <a:off x="2205718" y="1789482"/>
              <a:ext cx="1175658" cy="400110"/>
            </a:xfrm>
            <a:prstGeom prst="rect">
              <a:avLst/>
            </a:prstGeom>
            <a:noFill/>
          </p:spPr>
          <p:txBody>
            <a:bodyPr wrap="square" rtlCol="0">
              <a:spAutoFit/>
            </a:bodyPr>
            <a:lstStyle/>
            <a:p>
              <a:r>
                <a:rPr lang="en-US" sz="2000" b="1" smtClean="0">
                  <a:latin typeface="Times New Roman" pitchFamily="18" charset="0"/>
                  <a:cs typeface="Times New Roman" pitchFamily="18" charset="0"/>
                </a:rPr>
                <a:t>QĐ 3810</a:t>
              </a:r>
              <a:endParaRPr lang="en-US" sz="2000" b="1">
                <a:latin typeface="Times New Roman" pitchFamily="18" charset="0"/>
                <a:cs typeface="Times New Roman" pitchFamily="18" charset="0"/>
              </a:endParaRPr>
            </a:p>
          </p:txBody>
        </p:sp>
        <p:sp>
          <p:nvSpPr>
            <p:cNvPr id="9" name="TextBox 8"/>
            <p:cNvSpPr txBox="1"/>
            <p:nvPr/>
          </p:nvSpPr>
          <p:spPr>
            <a:xfrm>
              <a:off x="7848598" y="1949146"/>
              <a:ext cx="1175658" cy="400110"/>
            </a:xfrm>
            <a:prstGeom prst="rect">
              <a:avLst/>
            </a:prstGeom>
            <a:noFill/>
          </p:spPr>
          <p:txBody>
            <a:bodyPr wrap="square" rtlCol="0">
              <a:spAutoFit/>
            </a:bodyPr>
            <a:lstStyle/>
            <a:p>
              <a:r>
                <a:rPr lang="en-US" sz="2000" b="1" smtClean="0">
                  <a:latin typeface="Times New Roman" pitchFamily="18" charset="0"/>
                  <a:cs typeface="Times New Roman" pitchFamily="18" charset="0"/>
                </a:rPr>
                <a:t>QĐ 2711</a:t>
              </a:r>
              <a:endParaRPr lang="en-US" sz="2000" b="1">
                <a:latin typeface="Times New Roman" pitchFamily="18" charset="0"/>
                <a:cs typeface="Times New Roman" pitchFamily="18" charset="0"/>
              </a:endParaRPr>
            </a:p>
          </p:txBody>
        </p:sp>
        <p:sp>
          <p:nvSpPr>
            <p:cNvPr id="10" name="Right Arrow 9"/>
            <p:cNvSpPr/>
            <p:nvPr/>
          </p:nvSpPr>
          <p:spPr>
            <a:xfrm>
              <a:off x="5257800" y="2764971"/>
              <a:ext cx="816429" cy="2830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7470" y="3935426"/>
            <a:ext cx="4762500" cy="246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09019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0857" y="395294"/>
            <a:ext cx="9492343" cy="461665"/>
          </a:xfrm>
          <a:prstGeom prst="rect">
            <a:avLst/>
          </a:prstGeom>
        </p:spPr>
        <p:txBody>
          <a:bodyPr wrap="square">
            <a:spAutoFit/>
          </a:bodyPr>
          <a:lstStyle/>
          <a:p>
            <a:r>
              <a:rPr lang="en-US" sz="2400" b="1" smtClean="0">
                <a:latin typeface="Times New Roman" pitchFamily="18" charset="0"/>
                <a:cs typeface="Times New Roman" pitchFamily="18" charset="0"/>
              </a:rPr>
              <a:t>* Tại </a:t>
            </a:r>
            <a:r>
              <a:rPr lang="en-US" sz="2400" b="1">
                <a:latin typeface="Times New Roman" pitchFamily="18" charset="0"/>
                <a:cs typeface="Times New Roman" pitchFamily="18" charset="0"/>
              </a:rPr>
              <a:t>mục 6.5: </a:t>
            </a:r>
            <a:r>
              <a:rPr lang="vi-VN" sz="2400">
                <a:latin typeface="Times New Roman" pitchFamily="18" charset="0"/>
                <a:cs typeface="Times New Roman" pitchFamily="18" charset="0"/>
              </a:rPr>
              <a:t>Tủ lạnh, tủ kết đông và thiết bị làm lạnh hoặc kết đông khác</a:t>
            </a:r>
            <a:endParaRPr lang="en-US" sz="2400">
              <a:latin typeface="Times New Roman" pitchFamily="18" charset="0"/>
              <a:cs typeface="Times New Roman" pitchFamily="18" charset="0"/>
            </a:endParaRPr>
          </a:p>
        </p:txBody>
      </p:sp>
      <p:grpSp>
        <p:nvGrpSpPr>
          <p:cNvPr id="3" name="Group 2"/>
          <p:cNvGrpSpPr/>
          <p:nvPr/>
        </p:nvGrpSpPr>
        <p:grpSpPr>
          <a:xfrm>
            <a:off x="1654954" y="998251"/>
            <a:ext cx="8414330" cy="2191268"/>
            <a:chOff x="836471" y="1853132"/>
            <a:chExt cx="8414330" cy="2191268"/>
          </a:xfrm>
        </p:grpSpPr>
        <p:sp>
          <p:nvSpPr>
            <p:cNvPr id="4" name="Rectangle 3"/>
            <p:cNvSpPr/>
            <p:nvPr/>
          </p:nvSpPr>
          <p:spPr>
            <a:xfrm>
              <a:off x="836471" y="2336240"/>
              <a:ext cx="3668159" cy="170816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p:spPr>
          <p:txBody>
            <a:bodyPr wrap="square">
              <a:spAutoFit/>
            </a:bodyPr>
            <a:lstStyle/>
            <a:p>
              <a:pPr algn="ctr">
                <a:spcAft>
                  <a:spcPts val="600"/>
                </a:spcAft>
              </a:pPr>
              <a:r>
                <a:rPr lang="en-US" sz="2000" b="1" smtClean="0">
                  <a:solidFill>
                    <a:srgbClr val="FF0000"/>
                  </a:solidFill>
                  <a:latin typeface="Times New Roman" pitchFamily="18" charset="0"/>
                  <a:cs typeface="Times New Roman" pitchFamily="18" charset="0"/>
                </a:rPr>
                <a:t>BỎ</a:t>
              </a:r>
              <a:r>
                <a:rPr lang="en-US" sz="2000" smtClean="0">
                  <a:solidFill>
                    <a:srgbClr val="FF0000"/>
                  </a:solidFill>
                  <a:latin typeface="Times New Roman" pitchFamily="18" charset="0"/>
                  <a:cs typeface="Times New Roman" pitchFamily="18" charset="0"/>
                </a:rPr>
                <a:t> </a:t>
              </a:r>
              <a:r>
                <a:rPr lang="en-US" sz="2000" b="1" smtClean="0">
                  <a:solidFill>
                    <a:srgbClr val="FF0000"/>
                  </a:solidFill>
                  <a:latin typeface="Times New Roman" pitchFamily="18" charset="0"/>
                  <a:cs typeface="Times New Roman" pitchFamily="18" charset="0"/>
                </a:rPr>
                <a:t>CÁC MÃ HS </a:t>
              </a:r>
            </a:p>
            <a:p>
              <a:r>
                <a:rPr lang="en-US" sz="2000" smtClean="0">
                  <a:latin typeface="Times New Roman" pitchFamily="18" charset="0"/>
                  <a:cs typeface="Times New Roman" pitchFamily="18" charset="0"/>
                </a:rPr>
                <a:t>- </a:t>
              </a:r>
              <a:r>
                <a:rPr lang="en-US" sz="2000">
                  <a:latin typeface="Times New Roman" pitchFamily="18" charset="0"/>
                  <a:cs typeface="Times New Roman" pitchFamily="18" charset="0"/>
                </a:rPr>
                <a:t>Khoản a:  </a:t>
              </a:r>
              <a:r>
                <a:rPr lang="vi-VN" sz="2000">
                  <a:latin typeface="Times New Roman" pitchFamily="18" charset="0"/>
                  <a:cs typeface="Times New Roman" pitchFamily="18" charset="0"/>
                </a:rPr>
                <a:t>8418.10.11</a:t>
              </a:r>
              <a:endParaRPr lang="en-US" sz="2000">
                <a:latin typeface="Times New Roman" pitchFamily="18" charset="0"/>
                <a:cs typeface="Times New Roman" pitchFamily="18" charset="0"/>
              </a:endParaRPr>
            </a:p>
            <a:p>
              <a:r>
                <a:rPr lang="en-US" sz="2000">
                  <a:latin typeface="Times New Roman" pitchFamily="18" charset="0"/>
                  <a:cs typeface="Times New Roman" pitchFamily="18" charset="0"/>
                </a:rPr>
                <a:t>- Khoản b:  </a:t>
              </a:r>
              <a:r>
                <a:rPr lang="vi-VN" sz="2000">
                  <a:latin typeface="Times New Roman" pitchFamily="18" charset="0"/>
                  <a:cs typeface="Times New Roman" pitchFamily="18" charset="0"/>
                </a:rPr>
                <a:t>8418.10.19</a:t>
              </a:r>
              <a:endParaRPr lang="en-US" sz="2000">
                <a:latin typeface="Times New Roman" pitchFamily="18" charset="0"/>
                <a:cs typeface="Times New Roman" pitchFamily="18" charset="0"/>
              </a:endParaRPr>
            </a:p>
            <a:p>
              <a:r>
                <a:rPr lang="en-US" sz="2000">
                  <a:latin typeface="Times New Roman" pitchFamily="18" charset="0"/>
                  <a:cs typeface="Times New Roman" pitchFamily="18" charset="0"/>
                </a:rPr>
                <a:t>- Khoản c:  </a:t>
              </a:r>
              <a:r>
                <a:rPr lang="vi-VN" sz="2000">
                  <a:latin typeface="Times New Roman" pitchFamily="18" charset="0"/>
                  <a:cs typeface="Times New Roman" pitchFamily="18" charset="0"/>
                </a:rPr>
                <a:t>8418.10.20</a:t>
              </a:r>
              <a:endParaRPr lang="en-US" sz="2000">
                <a:latin typeface="Times New Roman" pitchFamily="18" charset="0"/>
                <a:cs typeface="Times New Roman" pitchFamily="18" charset="0"/>
              </a:endParaRPr>
            </a:p>
            <a:p>
              <a:r>
                <a:rPr lang="en-US" sz="2000">
                  <a:latin typeface="Times New Roman" pitchFamily="18" charset="0"/>
                  <a:cs typeface="Times New Roman" pitchFamily="18" charset="0"/>
                </a:rPr>
                <a:t>- Khoản d:  </a:t>
              </a:r>
              <a:r>
                <a:rPr lang="vi-VN" sz="2000" smtClean="0">
                  <a:latin typeface="Times New Roman" pitchFamily="18" charset="0"/>
                  <a:cs typeface="Times New Roman" pitchFamily="18" charset="0"/>
                </a:rPr>
                <a:t>8418.10.90</a:t>
              </a:r>
              <a:endParaRPr lang="en-US" sz="2000">
                <a:latin typeface="Times New Roman" pitchFamily="18" charset="0"/>
                <a:cs typeface="Times New Roman" pitchFamily="18" charset="0"/>
              </a:endParaRPr>
            </a:p>
          </p:txBody>
        </p:sp>
        <p:sp>
          <p:nvSpPr>
            <p:cNvPr id="5" name="Rectangle 4"/>
            <p:cNvSpPr/>
            <p:nvPr/>
          </p:nvSpPr>
          <p:spPr>
            <a:xfrm>
              <a:off x="5516850" y="2336240"/>
              <a:ext cx="3733951" cy="170816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p:spPr>
          <p:txBody>
            <a:bodyPr wrap="square">
              <a:spAutoFit/>
            </a:bodyPr>
            <a:lstStyle/>
            <a:p>
              <a:pPr algn="ctr">
                <a:spcAft>
                  <a:spcPts val="600"/>
                </a:spcAft>
              </a:pPr>
              <a:r>
                <a:rPr lang="en-US" sz="2000" b="1" smtClean="0">
                  <a:solidFill>
                    <a:srgbClr val="FF0000"/>
                  </a:solidFill>
                  <a:latin typeface="Times New Roman" pitchFamily="18" charset="0"/>
                  <a:cs typeface="Times New Roman" pitchFamily="18" charset="0"/>
                </a:rPr>
                <a:t>THAY THẾ CÁC MÃ HS</a:t>
              </a:r>
            </a:p>
            <a:p>
              <a:r>
                <a:rPr lang="en-US" sz="2000" smtClean="0">
                  <a:latin typeface="Times New Roman" pitchFamily="18" charset="0"/>
                  <a:cs typeface="Times New Roman" pitchFamily="18" charset="0"/>
                </a:rPr>
                <a:t>- </a:t>
              </a:r>
              <a:r>
                <a:rPr lang="en-US" sz="2000">
                  <a:latin typeface="Times New Roman" pitchFamily="18" charset="0"/>
                  <a:cs typeface="Times New Roman" pitchFamily="18" charset="0"/>
                </a:rPr>
                <a:t>Khoản a:  </a:t>
              </a:r>
              <a:r>
                <a:rPr lang="vi-VN" sz="2000">
                  <a:latin typeface="Times New Roman" pitchFamily="18" charset="0"/>
                  <a:cs typeface="Times New Roman" pitchFamily="18" charset="0"/>
                </a:rPr>
                <a:t>8418.10.31</a:t>
              </a:r>
              <a:endParaRPr lang="en-US" sz="2000">
                <a:latin typeface="Times New Roman" pitchFamily="18" charset="0"/>
                <a:cs typeface="Times New Roman" pitchFamily="18" charset="0"/>
              </a:endParaRPr>
            </a:p>
            <a:p>
              <a:r>
                <a:rPr lang="en-US" sz="2000">
                  <a:latin typeface="Times New Roman" pitchFamily="18" charset="0"/>
                  <a:cs typeface="Times New Roman" pitchFamily="18" charset="0"/>
                </a:rPr>
                <a:t>- Khoản b:  </a:t>
              </a:r>
              <a:r>
                <a:rPr lang="vi-VN" sz="2000">
                  <a:latin typeface="Times New Roman" pitchFamily="18" charset="0"/>
                  <a:cs typeface="Times New Roman" pitchFamily="18" charset="0"/>
                </a:rPr>
                <a:t>8418.10.32</a:t>
              </a:r>
              <a:endParaRPr lang="en-US" sz="2000">
                <a:latin typeface="Times New Roman" pitchFamily="18" charset="0"/>
                <a:cs typeface="Times New Roman" pitchFamily="18" charset="0"/>
              </a:endParaRPr>
            </a:p>
            <a:p>
              <a:r>
                <a:rPr lang="en-US" sz="2000">
                  <a:latin typeface="Times New Roman" pitchFamily="18" charset="0"/>
                  <a:cs typeface="Times New Roman" pitchFamily="18" charset="0"/>
                </a:rPr>
                <a:t>- Khoản c:  </a:t>
              </a:r>
              <a:r>
                <a:rPr lang="vi-VN" sz="2000">
                  <a:latin typeface="Times New Roman" pitchFamily="18" charset="0"/>
                  <a:cs typeface="Times New Roman" pitchFamily="18" charset="0"/>
                </a:rPr>
                <a:t>8418.10.32</a:t>
              </a:r>
              <a:endParaRPr lang="en-US" sz="2000">
                <a:latin typeface="Times New Roman" pitchFamily="18" charset="0"/>
                <a:cs typeface="Times New Roman" pitchFamily="18" charset="0"/>
              </a:endParaRPr>
            </a:p>
            <a:p>
              <a:r>
                <a:rPr lang="en-US" sz="2000">
                  <a:latin typeface="Times New Roman" pitchFamily="18" charset="0"/>
                  <a:cs typeface="Times New Roman" pitchFamily="18" charset="0"/>
                </a:rPr>
                <a:t>- Khoản d:  </a:t>
              </a:r>
              <a:r>
                <a:rPr lang="vi-VN" sz="2000">
                  <a:latin typeface="Times New Roman" pitchFamily="18" charset="0"/>
                  <a:cs typeface="Times New Roman" pitchFamily="18" charset="0"/>
                </a:rPr>
                <a:t>8418.10.32</a:t>
              </a:r>
              <a:endParaRPr lang="en-US" sz="2000">
                <a:latin typeface="Times New Roman" pitchFamily="18" charset="0"/>
                <a:cs typeface="Times New Roman" pitchFamily="18" charset="0"/>
              </a:endParaRPr>
            </a:p>
          </p:txBody>
        </p:sp>
        <p:sp>
          <p:nvSpPr>
            <p:cNvPr id="6" name="TextBox 5"/>
            <p:cNvSpPr txBox="1"/>
            <p:nvPr/>
          </p:nvSpPr>
          <p:spPr>
            <a:xfrm>
              <a:off x="2082721" y="1853132"/>
              <a:ext cx="1175658" cy="400110"/>
            </a:xfrm>
            <a:prstGeom prst="rect">
              <a:avLst/>
            </a:prstGeom>
            <a:noFill/>
          </p:spPr>
          <p:txBody>
            <a:bodyPr wrap="square" rtlCol="0">
              <a:spAutoFit/>
            </a:bodyPr>
            <a:lstStyle/>
            <a:p>
              <a:r>
                <a:rPr lang="en-US" sz="2000" b="1" smtClean="0">
                  <a:latin typeface="Times New Roman" pitchFamily="18" charset="0"/>
                  <a:cs typeface="Times New Roman" pitchFamily="18" charset="0"/>
                </a:rPr>
                <a:t>QĐ 3810</a:t>
              </a:r>
              <a:endParaRPr lang="en-US" sz="2000" b="1">
                <a:latin typeface="Times New Roman" pitchFamily="18" charset="0"/>
                <a:cs typeface="Times New Roman" pitchFamily="18" charset="0"/>
              </a:endParaRPr>
            </a:p>
          </p:txBody>
        </p:sp>
        <p:sp>
          <p:nvSpPr>
            <p:cNvPr id="7" name="TextBox 6"/>
            <p:cNvSpPr txBox="1"/>
            <p:nvPr/>
          </p:nvSpPr>
          <p:spPr>
            <a:xfrm>
              <a:off x="6691317" y="1853132"/>
              <a:ext cx="1175658" cy="400110"/>
            </a:xfrm>
            <a:prstGeom prst="rect">
              <a:avLst/>
            </a:prstGeom>
            <a:noFill/>
          </p:spPr>
          <p:txBody>
            <a:bodyPr wrap="square" rtlCol="0">
              <a:spAutoFit/>
            </a:bodyPr>
            <a:lstStyle/>
            <a:p>
              <a:r>
                <a:rPr lang="en-US" sz="2000" b="1" smtClean="0">
                  <a:latin typeface="Times New Roman" pitchFamily="18" charset="0"/>
                  <a:cs typeface="Times New Roman" pitchFamily="18" charset="0"/>
                </a:rPr>
                <a:t>QĐ 2711</a:t>
              </a:r>
              <a:endParaRPr lang="en-US" sz="2000" b="1">
                <a:latin typeface="Times New Roman" pitchFamily="18" charset="0"/>
                <a:cs typeface="Times New Roman" pitchFamily="18" charset="0"/>
              </a:endParaRPr>
            </a:p>
          </p:txBody>
        </p:sp>
        <p:sp>
          <p:nvSpPr>
            <p:cNvPr id="8" name="Right Arrow 7"/>
            <p:cNvSpPr/>
            <p:nvPr/>
          </p:nvSpPr>
          <p:spPr>
            <a:xfrm>
              <a:off x="4729844" y="3048806"/>
              <a:ext cx="601948" cy="2830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238" r="9809"/>
          <a:stretch/>
        </p:blipFill>
        <p:spPr bwMode="auto">
          <a:xfrm>
            <a:off x="3332906" y="3489280"/>
            <a:ext cx="4568244" cy="3146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09019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43298" y="674572"/>
            <a:ext cx="3809999" cy="523220"/>
          </a:xfrm>
          <a:prstGeom prst="rect">
            <a:avLst/>
          </a:prstGeom>
          <a:noFill/>
        </p:spPr>
        <p:txBody>
          <a:bodyPr wrap="square" rtlCol="0">
            <a:spAutoFit/>
          </a:bodyPr>
          <a:lstStyle/>
          <a:p>
            <a:pPr algn="ctr"/>
            <a:r>
              <a:rPr lang="en-US" sz="2800" b="1" smtClean="0">
                <a:latin typeface="Times New Roman" pitchFamily="18" charset="0"/>
                <a:cs typeface="Times New Roman" pitchFamily="18" charset="0"/>
              </a:rPr>
              <a:t>VĂN BẢN PHÁP LÝ</a:t>
            </a:r>
            <a:endParaRPr lang="en-US" sz="2800" b="1">
              <a:latin typeface="Times New Roman" pitchFamily="18" charset="0"/>
              <a:cs typeface="Times New Roman" pitchFamily="18" charset="0"/>
            </a:endParaRPr>
          </a:p>
        </p:txBody>
      </p:sp>
      <p:sp>
        <p:nvSpPr>
          <p:cNvPr id="5" name="TextBox 4"/>
          <p:cNvSpPr txBox="1"/>
          <p:nvPr/>
        </p:nvSpPr>
        <p:spPr>
          <a:xfrm>
            <a:off x="1023257" y="1647541"/>
            <a:ext cx="8850086" cy="1200329"/>
          </a:xfrm>
          <a:prstGeom prst="rect">
            <a:avLst/>
          </a:prstGeom>
          <a:noFill/>
        </p:spPr>
        <p:txBody>
          <a:bodyPr wrap="square" rtlCol="0">
            <a:spAutoFit/>
          </a:bodyPr>
          <a:lstStyle/>
          <a:p>
            <a:pPr algn="just">
              <a:spcBef>
                <a:spcPts val="600"/>
              </a:spcBef>
              <a:spcAft>
                <a:spcPts val="600"/>
              </a:spcAft>
            </a:pPr>
            <a:r>
              <a:rPr lang="en-US" sz="2400" b="1" smtClean="0">
                <a:solidFill>
                  <a:srgbClr val="FF0000"/>
                </a:solidFill>
                <a:latin typeface="Times New Roman" pitchFamily="18" charset="0"/>
                <a:cs typeface="Times New Roman" pitchFamily="18" charset="0"/>
              </a:rPr>
              <a:t>- Quyết định số 2711/QĐ-BKHCN ngày 30/12/2022 </a:t>
            </a:r>
            <a:r>
              <a:rPr lang="en-US" sz="2400" b="1" smtClean="0">
                <a:solidFill>
                  <a:srgbClr val="0000FF"/>
                </a:solidFill>
                <a:latin typeface="Times New Roman" pitchFamily="18" charset="0"/>
                <a:cs typeface="Times New Roman" pitchFamily="18" charset="0"/>
              </a:rPr>
              <a:t>về việc công bố sản phẩm, hàng hóa nhóm 2 thuộc trách nhiệm quản lý của Bộ Khoa học và Công nghệ</a:t>
            </a:r>
            <a:r>
              <a:rPr lang="en-US" sz="2400" b="1" smtClean="0">
                <a:solidFill>
                  <a:srgbClr val="FF0000"/>
                </a:solidFill>
                <a:latin typeface="Times New Roman" pitchFamily="18" charset="0"/>
                <a:cs typeface="Times New Roman" pitchFamily="18" charset="0"/>
              </a:rPr>
              <a:t> </a:t>
            </a:r>
            <a:endParaRPr lang="vi-VN" sz="2400" b="1" dirty="0">
              <a:solidFill>
                <a:srgbClr val="FF0000"/>
              </a:solidFill>
              <a:latin typeface="Times New Roman" pitchFamily="18" charset="0"/>
              <a:cs typeface="Times New Roman" pitchFamily="18" charset="0"/>
            </a:endParaRPr>
          </a:p>
        </p:txBody>
      </p:sp>
      <p:sp>
        <p:nvSpPr>
          <p:cNvPr id="6" name="TextBox 5"/>
          <p:cNvSpPr txBox="1"/>
          <p:nvPr/>
        </p:nvSpPr>
        <p:spPr>
          <a:xfrm>
            <a:off x="1023257" y="3265324"/>
            <a:ext cx="8850086" cy="1200329"/>
          </a:xfrm>
          <a:prstGeom prst="rect">
            <a:avLst/>
          </a:prstGeom>
          <a:noFill/>
        </p:spPr>
        <p:txBody>
          <a:bodyPr wrap="square" rtlCol="0">
            <a:spAutoFit/>
          </a:bodyPr>
          <a:lstStyle/>
          <a:p>
            <a:pPr algn="just">
              <a:spcBef>
                <a:spcPts val="600"/>
              </a:spcBef>
              <a:spcAft>
                <a:spcPts val="600"/>
              </a:spcAft>
            </a:pPr>
            <a:r>
              <a:rPr lang="en-US" sz="2400" b="1" smtClean="0">
                <a:solidFill>
                  <a:srgbClr val="FF0000"/>
                </a:solidFill>
                <a:latin typeface="Times New Roman" pitchFamily="18" charset="0"/>
                <a:cs typeface="Times New Roman" pitchFamily="18" charset="0"/>
              </a:rPr>
              <a:t>- Quyết định số 366/QĐ-BKHCN </a:t>
            </a:r>
            <a:r>
              <a:rPr lang="en-US" sz="2400" b="1">
                <a:solidFill>
                  <a:srgbClr val="FF0000"/>
                </a:solidFill>
                <a:latin typeface="Times New Roman" pitchFamily="18" charset="0"/>
                <a:cs typeface="Times New Roman" pitchFamily="18" charset="0"/>
              </a:rPr>
              <a:t>ngày 14/3/2023 </a:t>
            </a:r>
            <a:r>
              <a:rPr lang="en-US" sz="2400" b="1" smtClean="0">
                <a:solidFill>
                  <a:srgbClr val="0000FF"/>
                </a:solidFill>
                <a:latin typeface="Times New Roman" pitchFamily="18" charset="0"/>
                <a:cs typeface="Times New Roman" pitchFamily="18" charset="0"/>
              </a:rPr>
              <a:t>về việc công bố bổ sung sản phẩm, hàng hóa nhóm 2 thuộc trách nhiệm quản lý của Bộ Khoa học và Công nghệ </a:t>
            </a:r>
            <a:endParaRPr lang="vi-VN" sz="2400" b="1" dirty="0">
              <a:solidFill>
                <a:srgbClr val="0000FF"/>
              </a:solidFill>
              <a:latin typeface="Times New Roman" pitchFamily="18" charset="0"/>
              <a:cs typeface="Times New Roman" pitchFamily="18" charset="0"/>
            </a:endParaRPr>
          </a:p>
        </p:txBody>
      </p:sp>
      <p:pic>
        <p:nvPicPr>
          <p:cNvPr id="7" name="Picture 4" descr="Xử lý văn bản pháp luật là gì? Nguyên tắc xử lý văn bản pháp luật khiếm  khuyế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6298" y="4800601"/>
            <a:ext cx="1964001" cy="1497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79452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47208" y="1294147"/>
            <a:ext cx="9327636" cy="1913569"/>
            <a:chOff x="1412422" y="1910486"/>
            <a:chExt cx="9327636" cy="1913569"/>
          </a:xfrm>
        </p:grpSpPr>
        <p:sp>
          <p:nvSpPr>
            <p:cNvPr id="3" name="Rectangle 2"/>
            <p:cNvSpPr/>
            <p:nvPr/>
          </p:nvSpPr>
          <p:spPr>
            <a:xfrm>
              <a:off x="1412422" y="2414572"/>
              <a:ext cx="3592286" cy="1400383"/>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p:spPr>
          <p:txBody>
            <a:bodyPr wrap="square">
              <a:spAutoFit/>
            </a:bodyPr>
            <a:lstStyle/>
            <a:p>
              <a:pPr algn="ctr">
                <a:spcAft>
                  <a:spcPts val="600"/>
                </a:spcAft>
              </a:pPr>
              <a:r>
                <a:rPr lang="en-US" sz="2000" b="1" smtClean="0">
                  <a:solidFill>
                    <a:srgbClr val="FF0000"/>
                  </a:solidFill>
                  <a:latin typeface="Times New Roman" pitchFamily="18" charset="0"/>
                  <a:cs typeface="Times New Roman" pitchFamily="18" charset="0"/>
                </a:rPr>
                <a:t>BỎ</a:t>
              </a:r>
              <a:r>
                <a:rPr lang="en-US" sz="2000" smtClean="0">
                  <a:solidFill>
                    <a:srgbClr val="FF0000"/>
                  </a:solidFill>
                  <a:latin typeface="Times New Roman" pitchFamily="18" charset="0"/>
                  <a:cs typeface="Times New Roman" pitchFamily="18" charset="0"/>
                </a:rPr>
                <a:t> </a:t>
              </a:r>
              <a:r>
                <a:rPr lang="en-US" sz="2000" b="1" smtClean="0">
                  <a:solidFill>
                    <a:srgbClr val="FF0000"/>
                  </a:solidFill>
                  <a:latin typeface="Times New Roman" pitchFamily="18" charset="0"/>
                  <a:cs typeface="Times New Roman" pitchFamily="18" charset="0"/>
                </a:rPr>
                <a:t>CÁC MÃ HS </a:t>
              </a:r>
            </a:p>
            <a:p>
              <a:r>
                <a:rPr lang="en-US" sz="2000">
                  <a:latin typeface="Times New Roman" pitchFamily="18" charset="0"/>
                  <a:cs typeface="Times New Roman" pitchFamily="18" charset="0"/>
                </a:rPr>
                <a:t>- Khoản a:  </a:t>
              </a:r>
              <a:r>
                <a:rPr lang="vi-VN" sz="2000">
                  <a:latin typeface="Times New Roman" pitchFamily="18" charset="0"/>
                  <a:cs typeface="Times New Roman" pitchFamily="18" charset="0"/>
                </a:rPr>
                <a:t>8415.10.10</a:t>
              </a:r>
              <a:endParaRPr lang="en-US" sz="2000">
                <a:latin typeface="Times New Roman" pitchFamily="18" charset="0"/>
                <a:cs typeface="Times New Roman" pitchFamily="18" charset="0"/>
              </a:endParaRPr>
            </a:p>
            <a:p>
              <a:r>
                <a:rPr lang="en-US" sz="2000">
                  <a:latin typeface="Times New Roman" pitchFamily="18" charset="0"/>
                  <a:cs typeface="Times New Roman" pitchFamily="18" charset="0"/>
                </a:rPr>
                <a:t> </a:t>
              </a:r>
            </a:p>
            <a:p>
              <a:r>
                <a:rPr lang="en-US" sz="2000">
                  <a:latin typeface="Times New Roman" pitchFamily="18" charset="0"/>
                  <a:cs typeface="Times New Roman" pitchFamily="18" charset="0"/>
                </a:rPr>
                <a:t>- Khoản b:  </a:t>
              </a:r>
              <a:r>
                <a:rPr lang="vi-VN" sz="2000">
                  <a:latin typeface="Times New Roman" pitchFamily="18" charset="0"/>
                  <a:cs typeface="Times New Roman" pitchFamily="18" charset="0"/>
                </a:rPr>
                <a:t>8415.81.93</a:t>
              </a:r>
              <a:endParaRPr lang="en-US" sz="2000">
                <a:latin typeface="Times New Roman" pitchFamily="18" charset="0"/>
                <a:cs typeface="Times New Roman" pitchFamily="18" charset="0"/>
              </a:endParaRPr>
            </a:p>
          </p:txBody>
        </p:sp>
        <p:sp>
          <p:nvSpPr>
            <p:cNvPr id="4" name="Rectangle 3"/>
            <p:cNvSpPr/>
            <p:nvPr/>
          </p:nvSpPr>
          <p:spPr>
            <a:xfrm>
              <a:off x="6281055" y="2423672"/>
              <a:ext cx="4459003" cy="1400383"/>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p:spPr>
          <p:txBody>
            <a:bodyPr wrap="square">
              <a:spAutoFit/>
            </a:bodyPr>
            <a:lstStyle/>
            <a:p>
              <a:pPr algn="ctr">
                <a:spcAft>
                  <a:spcPts val="600"/>
                </a:spcAft>
              </a:pPr>
              <a:r>
                <a:rPr lang="en-US" sz="2000" b="1" smtClean="0">
                  <a:solidFill>
                    <a:srgbClr val="FF0000"/>
                  </a:solidFill>
                  <a:latin typeface="Times New Roman" pitchFamily="18" charset="0"/>
                  <a:cs typeface="Times New Roman" pitchFamily="18" charset="0"/>
                </a:rPr>
                <a:t>THAY THẾ, BỔ SUNG CÁC MÃ HS</a:t>
              </a:r>
            </a:p>
            <a:p>
              <a:r>
                <a:rPr lang="en-US" sz="2000">
                  <a:latin typeface="Times New Roman" pitchFamily="18" charset="0"/>
                  <a:cs typeface="Times New Roman" pitchFamily="18" charset="0"/>
                </a:rPr>
                <a:t>- Khoản a:  </a:t>
              </a:r>
              <a:r>
                <a:rPr lang="vi-VN" sz="2000" smtClean="0">
                  <a:latin typeface="Times New Roman" pitchFamily="18" charset="0"/>
                  <a:cs typeface="Times New Roman" pitchFamily="18" charset="0"/>
                </a:rPr>
                <a:t>8415.10.20</a:t>
              </a:r>
              <a:endParaRPr lang="en-US" sz="2000">
                <a:latin typeface="Times New Roman" pitchFamily="18" charset="0"/>
                <a:cs typeface="Times New Roman" pitchFamily="18" charset="0"/>
              </a:endParaRPr>
            </a:p>
            <a:p>
              <a:r>
                <a:rPr lang="en-US" sz="2000">
                  <a:latin typeface="Times New Roman" pitchFamily="18" charset="0"/>
                  <a:cs typeface="Times New Roman" pitchFamily="18" charset="0"/>
                </a:rPr>
                <a:t>                  </a:t>
              </a:r>
              <a:r>
                <a:rPr lang="en-US" sz="2000" smtClean="0">
                  <a:latin typeface="Times New Roman" pitchFamily="18" charset="0"/>
                  <a:cs typeface="Times New Roman" pitchFamily="18" charset="0"/>
                </a:rPr>
                <a:t> </a:t>
              </a:r>
              <a:r>
                <a:rPr lang="vi-VN" sz="2000" smtClean="0">
                  <a:latin typeface="Times New Roman" pitchFamily="18" charset="0"/>
                  <a:cs typeface="Times New Roman" pitchFamily="18" charset="0"/>
                </a:rPr>
                <a:t>8415.10.30</a:t>
              </a:r>
              <a:endParaRPr lang="en-US" sz="2000">
                <a:latin typeface="Times New Roman" pitchFamily="18" charset="0"/>
                <a:cs typeface="Times New Roman" pitchFamily="18" charset="0"/>
              </a:endParaRPr>
            </a:p>
            <a:p>
              <a:r>
                <a:rPr lang="en-US" sz="2000">
                  <a:latin typeface="Times New Roman" pitchFamily="18" charset="0"/>
                  <a:cs typeface="Times New Roman" pitchFamily="18" charset="0"/>
                </a:rPr>
                <a:t>- Khoản b: </a:t>
              </a:r>
              <a:r>
                <a:rPr lang="en-US" sz="2000" smtClean="0">
                  <a:latin typeface="Times New Roman" pitchFamily="18" charset="0"/>
                  <a:cs typeface="Times New Roman" pitchFamily="18" charset="0"/>
                </a:rPr>
                <a:t> </a:t>
              </a:r>
              <a:r>
                <a:rPr lang="vi-VN" sz="2000">
                  <a:latin typeface="Times New Roman" pitchFamily="18" charset="0"/>
                  <a:cs typeface="Times New Roman" pitchFamily="18" charset="0"/>
                </a:rPr>
                <a:t>8415.81.97</a:t>
              </a:r>
              <a:endParaRPr lang="en-US" sz="2000">
                <a:latin typeface="Times New Roman" pitchFamily="18" charset="0"/>
                <a:cs typeface="Times New Roman" pitchFamily="18" charset="0"/>
              </a:endParaRPr>
            </a:p>
          </p:txBody>
        </p:sp>
        <p:sp>
          <p:nvSpPr>
            <p:cNvPr id="5" name="TextBox 4"/>
            <p:cNvSpPr txBox="1"/>
            <p:nvPr/>
          </p:nvSpPr>
          <p:spPr>
            <a:xfrm>
              <a:off x="2620736" y="1910486"/>
              <a:ext cx="1175658" cy="400110"/>
            </a:xfrm>
            <a:prstGeom prst="rect">
              <a:avLst/>
            </a:prstGeom>
            <a:noFill/>
          </p:spPr>
          <p:txBody>
            <a:bodyPr wrap="square" rtlCol="0">
              <a:spAutoFit/>
            </a:bodyPr>
            <a:lstStyle/>
            <a:p>
              <a:r>
                <a:rPr lang="en-US" sz="2000" b="1" smtClean="0">
                  <a:latin typeface="Times New Roman" pitchFamily="18" charset="0"/>
                  <a:cs typeface="Times New Roman" pitchFamily="18" charset="0"/>
                </a:rPr>
                <a:t>QĐ 3810</a:t>
              </a:r>
              <a:endParaRPr lang="en-US" sz="2000" b="1">
                <a:latin typeface="Times New Roman" pitchFamily="18" charset="0"/>
                <a:cs typeface="Times New Roman" pitchFamily="18" charset="0"/>
              </a:endParaRPr>
            </a:p>
          </p:txBody>
        </p:sp>
        <p:sp>
          <p:nvSpPr>
            <p:cNvPr id="6" name="TextBox 5"/>
            <p:cNvSpPr txBox="1"/>
            <p:nvPr/>
          </p:nvSpPr>
          <p:spPr>
            <a:xfrm>
              <a:off x="7922727" y="1924374"/>
              <a:ext cx="1175658" cy="400110"/>
            </a:xfrm>
            <a:prstGeom prst="rect">
              <a:avLst/>
            </a:prstGeom>
            <a:noFill/>
          </p:spPr>
          <p:txBody>
            <a:bodyPr wrap="square" rtlCol="0">
              <a:spAutoFit/>
            </a:bodyPr>
            <a:lstStyle/>
            <a:p>
              <a:r>
                <a:rPr lang="en-US" sz="2000" b="1" smtClean="0">
                  <a:latin typeface="Times New Roman" pitchFamily="18" charset="0"/>
                  <a:cs typeface="Times New Roman" pitchFamily="18" charset="0"/>
                </a:rPr>
                <a:t>QĐ 2711</a:t>
              </a:r>
              <a:endParaRPr lang="en-US" sz="2000" b="1">
                <a:latin typeface="Times New Roman" pitchFamily="18" charset="0"/>
                <a:cs typeface="Times New Roman" pitchFamily="18" charset="0"/>
              </a:endParaRPr>
            </a:p>
          </p:txBody>
        </p:sp>
        <p:sp>
          <p:nvSpPr>
            <p:cNvPr id="7" name="Right Arrow 6"/>
            <p:cNvSpPr/>
            <p:nvPr/>
          </p:nvSpPr>
          <p:spPr>
            <a:xfrm>
              <a:off x="5236028" y="2997668"/>
              <a:ext cx="816429" cy="2830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grpSp>
      <p:sp>
        <p:nvSpPr>
          <p:cNvPr id="8" name="Rectangle 7"/>
          <p:cNvSpPr/>
          <p:nvPr/>
        </p:nvSpPr>
        <p:spPr>
          <a:xfrm>
            <a:off x="1100877" y="699701"/>
            <a:ext cx="5143588" cy="461665"/>
          </a:xfrm>
          <a:prstGeom prst="rect">
            <a:avLst/>
          </a:prstGeom>
        </p:spPr>
        <p:txBody>
          <a:bodyPr wrap="none">
            <a:spAutoFit/>
          </a:bodyPr>
          <a:lstStyle/>
          <a:p>
            <a:r>
              <a:rPr lang="en-US" sz="2400" b="1" smtClean="0">
                <a:latin typeface="Times New Roman" pitchFamily="18" charset="0"/>
                <a:cs typeface="Times New Roman" pitchFamily="18" charset="0"/>
              </a:rPr>
              <a:t>* Tại </a:t>
            </a:r>
            <a:r>
              <a:rPr lang="en-US" sz="2400" b="1">
                <a:latin typeface="Times New Roman" pitchFamily="18" charset="0"/>
                <a:cs typeface="Times New Roman" pitchFamily="18" charset="0"/>
              </a:rPr>
              <a:t>mục 6.7: </a:t>
            </a:r>
            <a:r>
              <a:rPr lang="vi-VN" sz="2400">
                <a:latin typeface="Times New Roman" pitchFamily="18" charset="0"/>
                <a:cs typeface="Times New Roman" pitchFamily="18" charset="0"/>
              </a:rPr>
              <a:t>Máy điều hòa không khí</a:t>
            </a:r>
            <a:endParaRPr lang="en-US" sz="2400">
              <a:latin typeface="Times New Roman" pitchFamily="18" charset="0"/>
              <a:cs typeface="Times New Roman" pitchFamily="18" charset="0"/>
            </a:endParaRPr>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218" r="4933"/>
          <a:stretch/>
        </p:blipFill>
        <p:spPr bwMode="auto">
          <a:xfrm>
            <a:off x="3243351" y="3674407"/>
            <a:ext cx="5193076" cy="2889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09019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7185" y="575453"/>
            <a:ext cx="3842658" cy="400110"/>
          </a:xfrm>
          <a:prstGeom prst="rect">
            <a:avLst/>
          </a:prstGeom>
          <a:noFill/>
        </p:spPr>
        <p:txBody>
          <a:bodyPr wrap="square" rtlCol="0">
            <a:spAutoFit/>
          </a:bodyPr>
          <a:lstStyle/>
          <a:p>
            <a:r>
              <a:rPr lang="en-US" sz="2000" b="1" smtClean="0">
                <a:latin typeface="Times New Roman" pitchFamily="18" charset="0"/>
                <a:cs typeface="Times New Roman" pitchFamily="18" charset="0"/>
              </a:rPr>
              <a:t>VII. </a:t>
            </a:r>
            <a:r>
              <a:rPr lang="en-US" sz="2000" b="1">
                <a:latin typeface="Times New Roman" pitchFamily="18" charset="0"/>
                <a:cs typeface="Times New Roman" pitchFamily="18" charset="0"/>
              </a:rPr>
              <a:t>T</a:t>
            </a:r>
            <a:r>
              <a:rPr lang="en-US" sz="2000" b="1" smtClean="0">
                <a:latin typeface="Times New Roman" pitchFamily="18" charset="0"/>
                <a:cs typeface="Times New Roman" pitchFamily="18" charset="0"/>
              </a:rPr>
              <a:t>HÉP LÀM CỐT BÊ TÔNG</a:t>
            </a:r>
            <a:endParaRPr lang="en-US" sz="2000">
              <a:latin typeface="Times New Roman" pitchFamily="18" charset="0"/>
              <a:cs typeface="Times New Roman" pitchFamily="18" charset="0"/>
            </a:endParaRPr>
          </a:p>
        </p:txBody>
      </p:sp>
      <p:sp>
        <p:nvSpPr>
          <p:cNvPr id="3" name="Rectangle 2"/>
          <p:cNvSpPr/>
          <p:nvPr/>
        </p:nvSpPr>
        <p:spPr>
          <a:xfrm>
            <a:off x="5018316" y="459468"/>
            <a:ext cx="4256313" cy="523220"/>
          </a:xfrm>
          <a:prstGeom prst="rect">
            <a:avLst/>
          </a:prstGeom>
        </p:spPr>
        <p:txBody>
          <a:bodyPr wrap="square">
            <a:spAutoFit/>
          </a:bodyPr>
          <a:lstStyle/>
          <a:p>
            <a:pPr algn="ctr"/>
            <a:r>
              <a:rPr lang="vi-VN" sz="2800" b="1">
                <a:solidFill>
                  <a:srgbClr val="FF00FF"/>
                </a:solidFill>
                <a:latin typeface="Times New Roman" pitchFamily="18" charset="0"/>
                <a:cs typeface="Times New Roman" pitchFamily="18" charset="0"/>
              </a:rPr>
              <a:t>QCVN </a:t>
            </a:r>
            <a:r>
              <a:rPr lang="en-US" sz="2800" b="1" smtClean="0">
                <a:solidFill>
                  <a:srgbClr val="FF00FF"/>
                </a:solidFill>
                <a:latin typeface="Times New Roman" pitchFamily="18" charset="0"/>
                <a:cs typeface="Times New Roman" pitchFamily="18" charset="0"/>
              </a:rPr>
              <a:t>7</a:t>
            </a:r>
            <a:r>
              <a:rPr lang="vi-VN" sz="2800" b="1" smtClean="0">
                <a:solidFill>
                  <a:srgbClr val="FF00FF"/>
                </a:solidFill>
                <a:latin typeface="Times New Roman" pitchFamily="18" charset="0"/>
                <a:cs typeface="Times New Roman" pitchFamily="18" charset="0"/>
              </a:rPr>
              <a:t>:201</a:t>
            </a:r>
            <a:r>
              <a:rPr lang="en-US" sz="2800" b="1" smtClean="0">
                <a:solidFill>
                  <a:srgbClr val="FF00FF"/>
                </a:solidFill>
                <a:latin typeface="Times New Roman" pitchFamily="18" charset="0"/>
                <a:cs typeface="Times New Roman" pitchFamily="18" charset="0"/>
              </a:rPr>
              <a:t>9</a:t>
            </a:r>
            <a:r>
              <a:rPr lang="vi-VN" sz="2800" b="1" smtClean="0">
                <a:solidFill>
                  <a:srgbClr val="FF00FF"/>
                </a:solidFill>
                <a:latin typeface="Times New Roman" pitchFamily="18" charset="0"/>
                <a:cs typeface="Times New Roman" pitchFamily="18" charset="0"/>
              </a:rPr>
              <a:t>/BKHCN</a:t>
            </a:r>
            <a:endParaRPr lang="vi-VN" sz="2800" b="1">
              <a:solidFill>
                <a:srgbClr val="FF00FF"/>
              </a:solidFill>
              <a:latin typeface="Times New Roman" pitchFamily="18" charset="0"/>
              <a:cs typeface="Times New Roman" pitchFamily="18" charset="0"/>
            </a:endParaRPr>
          </a:p>
        </p:txBody>
      </p:sp>
      <p:grpSp>
        <p:nvGrpSpPr>
          <p:cNvPr id="4" name="Group 3"/>
          <p:cNvGrpSpPr/>
          <p:nvPr/>
        </p:nvGrpSpPr>
        <p:grpSpPr>
          <a:xfrm>
            <a:off x="1239748" y="1304608"/>
            <a:ext cx="9710057" cy="1815668"/>
            <a:chOff x="881742" y="1691511"/>
            <a:chExt cx="9710057" cy="1815668"/>
          </a:xfrm>
        </p:grpSpPr>
        <p:sp>
          <p:nvSpPr>
            <p:cNvPr id="5" name="Rectangle 4"/>
            <p:cNvSpPr/>
            <p:nvPr/>
          </p:nvSpPr>
          <p:spPr>
            <a:xfrm>
              <a:off x="881742" y="2414572"/>
              <a:ext cx="4136572" cy="1092607"/>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p:spPr>
          <p:txBody>
            <a:bodyPr wrap="square">
              <a:spAutoFit/>
            </a:bodyPr>
            <a:lstStyle/>
            <a:p>
              <a:pPr algn="ctr">
                <a:spcAft>
                  <a:spcPts val="600"/>
                </a:spcAft>
              </a:pPr>
              <a:r>
                <a:rPr lang="en-US" sz="2000" b="1" smtClean="0">
                  <a:solidFill>
                    <a:srgbClr val="FF0000"/>
                  </a:solidFill>
                  <a:latin typeface="Times New Roman" pitchFamily="18" charset="0"/>
                  <a:cs typeface="Times New Roman" pitchFamily="18" charset="0"/>
                </a:rPr>
                <a:t>BÃI BỎ</a:t>
              </a:r>
              <a:r>
                <a:rPr lang="en-US" sz="2000" smtClean="0">
                  <a:solidFill>
                    <a:srgbClr val="FF0000"/>
                  </a:solidFill>
                  <a:latin typeface="Times New Roman" pitchFamily="18" charset="0"/>
                  <a:cs typeface="Times New Roman" pitchFamily="18" charset="0"/>
                </a:rPr>
                <a:t> </a:t>
              </a:r>
              <a:endParaRPr lang="en-US" sz="2000">
                <a:solidFill>
                  <a:srgbClr val="FF0000"/>
                </a:solidFill>
                <a:latin typeface="Times New Roman" pitchFamily="18" charset="0"/>
                <a:cs typeface="Times New Roman" pitchFamily="18" charset="0"/>
              </a:endParaRPr>
            </a:p>
            <a:p>
              <a:pPr algn="ctr"/>
              <a:r>
                <a:rPr lang="en-US" sz="2000">
                  <a:latin typeface="Times New Roman" pitchFamily="18" charset="0"/>
                  <a:cs typeface="Times New Roman" pitchFamily="18" charset="0"/>
                </a:rPr>
                <a:t>+</a:t>
              </a:r>
              <a:r>
                <a:rPr lang="vi-VN" sz="2000">
                  <a:latin typeface="Times New Roman" pitchFamily="18" charset="0"/>
                  <a:cs typeface="Times New Roman" pitchFamily="18" charset="0"/>
                </a:rPr>
                <a:t> Thông tư số 07/2017/TT-BKHCN</a:t>
              </a:r>
              <a:endParaRPr lang="en-US" sz="2000">
                <a:latin typeface="Times New Roman" pitchFamily="18" charset="0"/>
                <a:cs typeface="Times New Roman" pitchFamily="18" charset="0"/>
              </a:endParaRPr>
            </a:p>
            <a:p>
              <a:pPr algn="ctr"/>
              <a:r>
                <a:rPr lang="en-US" sz="2000">
                  <a:latin typeface="Times New Roman" pitchFamily="18" charset="0"/>
                  <a:cs typeface="Times New Roman" pitchFamily="18" charset="0"/>
                </a:rPr>
                <a:t>+</a:t>
              </a:r>
              <a:r>
                <a:rPr lang="vi-VN" sz="2000">
                  <a:latin typeface="Times New Roman" pitchFamily="18" charset="0"/>
                  <a:cs typeface="Times New Roman" pitchFamily="18" charset="0"/>
                </a:rPr>
                <a:t> Thông tư số 27/2012/TT-BKHCN</a:t>
              </a:r>
              <a:endParaRPr lang="en-US" sz="2000">
                <a:latin typeface="Times New Roman" pitchFamily="18" charset="0"/>
                <a:cs typeface="Times New Roman" pitchFamily="18" charset="0"/>
              </a:endParaRPr>
            </a:p>
          </p:txBody>
        </p:sp>
        <p:sp>
          <p:nvSpPr>
            <p:cNvPr id="6" name="Rectangle 5"/>
            <p:cNvSpPr/>
            <p:nvPr/>
          </p:nvSpPr>
          <p:spPr>
            <a:xfrm>
              <a:off x="6281056" y="2568460"/>
              <a:ext cx="4310743" cy="78483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p:spPr>
          <p:txBody>
            <a:bodyPr wrap="square">
              <a:spAutoFit/>
            </a:bodyPr>
            <a:lstStyle/>
            <a:p>
              <a:pPr algn="ctr">
                <a:spcAft>
                  <a:spcPts val="600"/>
                </a:spcAft>
              </a:pPr>
              <a:r>
                <a:rPr lang="en-US" sz="2000" b="1" smtClean="0">
                  <a:solidFill>
                    <a:srgbClr val="FF0000"/>
                  </a:solidFill>
                  <a:latin typeface="Times New Roman" pitchFamily="18" charset="0"/>
                  <a:cs typeface="Times New Roman" pitchFamily="18" charset="0"/>
                </a:rPr>
                <a:t>BỔ SUNG</a:t>
              </a:r>
            </a:p>
            <a:p>
              <a:pPr algn="ctr"/>
              <a:r>
                <a:rPr lang="vi-VN" sz="2000" smtClean="0">
                  <a:latin typeface="Times New Roman" pitchFamily="18" charset="0"/>
                  <a:cs typeface="Times New Roman" pitchFamily="18" charset="0"/>
                </a:rPr>
                <a:t>Thông </a:t>
              </a:r>
              <a:r>
                <a:rPr lang="vi-VN" sz="2000">
                  <a:latin typeface="Times New Roman" pitchFamily="18" charset="0"/>
                  <a:cs typeface="Times New Roman" pitchFamily="18" charset="0"/>
                </a:rPr>
                <a:t>tư số 06/2020/TT-BKHCN</a:t>
              </a:r>
              <a:endParaRPr lang="en-US" sz="2000">
                <a:latin typeface="Times New Roman" pitchFamily="18" charset="0"/>
                <a:cs typeface="Times New Roman" pitchFamily="18" charset="0"/>
              </a:endParaRPr>
            </a:p>
          </p:txBody>
        </p:sp>
        <p:sp>
          <p:nvSpPr>
            <p:cNvPr id="7" name="TextBox 6"/>
            <p:cNvSpPr txBox="1"/>
            <p:nvPr/>
          </p:nvSpPr>
          <p:spPr>
            <a:xfrm>
              <a:off x="2362199" y="1691511"/>
              <a:ext cx="1175658" cy="400110"/>
            </a:xfrm>
            <a:prstGeom prst="rect">
              <a:avLst/>
            </a:prstGeom>
            <a:noFill/>
          </p:spPr>
          <p:txBody>
            <a:bodyPr wrap="square" rtlCol="0">
              <a:spAutoFit/>
            </a:bodyPr>
            <a:lstStyle/>
            <a:p>
              <a:r>
                <a:rPr lang="en-US" sz="2000" b="1" smtClean="0">
                  <a:latin typeface="Times New Roman" pitchFamily="18" charset="0"/>
                  <a:cs typeface="Times New Roman" pitchFamily="18" charset="0"/>
                </a:rPr>
                <a:t>QĐ 3810</a:t>
              </a:r>
              <a:endParaRPr lang="en-US" sz="2000" b="1">
                <a:latin typeface="Times New Roman" pitchFamily="18" charset="0"/>
                <a:cs typeface="Times New Roman" pitchFamily="18" charset="0"/>
              </a:endParaRPr>
            </a:p>
          </p:txBody>
        </p:sp>
        <p:sp>
          <p:nvSpPr>
            <p:cNvPr id="8" name="TextBox 7"/>
            <p:cNvSpPr txBox="1"/>
            <p:nvPr/>
          </p:nvSpPr>
          <p:spPr>
            <a:xfrm>
              <a:off x="7848598" y="1891566"/>
              <a:ext cx="1175658" cy="400110"/>
            </a:xfrm>
            <a:prstGeom prst="rect">
              <a:avLst/>
            </a:prstGeom>
            <a:noFill/>
          </p:spPr>
          <p:txBody>
            <a:bodyPr wrap="square" rtlCol="0">
              <a:spAutoFit/>
            </a:bodyPr>
            <a:lstStyle/>
            <a:p>
              <a:r>
                <a:rPr lang="en-US" sz="2000" b="1" smtClean="0">
                  <a:latin typeface="Times New Roman" pitchFamily="18" charset="0"/>
                  <a:cs typeface="Times New Roman" pitchFamily="18" charset="0"/>
                </a:rPr>
                <a:t>QĐ 2711</a:t>
              </a:r>
              <a:endParaRPr lang="en-US" sz="2000" b="1">
                <a:latin typeface="Times New Roman" pitchFamily="18" charset="0"/>
                <a:cs typeface="Times New Roman" pitchFamily="18" charset="0"/>
              </a:endParaRPr>
            </a:p>
          </p:txBody>
        </p:sp>
        <p:sp>
          <p:nvSpPr>
            <p:cNvPr id="9" name="Right Arrow 8"/>
            <p:cNvSpPr/>
            <p:nvPr/>
          </p:nvSpPr>
          <p:spPr>
            <a:xfrm>
              <a:off x="5257800" y="2797629"/>
              <a:ext cx="816429" cy="2830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7048" y="3621587"/>
            <a:ext cx="5913941" cy="2139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3566568" y="5922745"/>
            <a:ext cx="4914900" cy="461665"/>
          </a:xfrm>
          <a:prstGeom prst="rect">
            <a:avLst/>
          </a:prstGeom>
          <a:noFill/>
        </p:spPr>
        <p:txBody>
          <a:bodyPr wrap="square" rtlCol="0">
            <a:spAutoFit/>
          </a:bodyPr>
          <a:lstStyle/>
          <a:p>
            <a:pPr algn="ctr"/>
            <a:r>
              <a:rPr lang="en-US" sz="2400" smtClean="0">
                <a:latin typeface="Times New Roman" pitchFamily="18" charset="0"/>
                <a:cs typeface="Times New Roman" pitchFamily="18" charset="0"/>
              </a:rPr>
              <a:t>Tên gọi và Mã HS không thay đổi</a:t>
            </a:r>
            <a:endParaRPr lang="en-US" sz="2400">
              <a:latin typeface="Times New Roman" pitchFamily="18" charset="0"/>
              <a:cs typeface="Times New Roman" pitchFamily="18" charset="0"/>
            </a:endParaRPr>
          </a:p>
        </p:txBody>
      </p:sp>
    </p:spTree>
    <p:extLst>
      <p:ext uri="{BB962C8B-B14F-4D97-AF65-F5344CB8AC3E}">
        <p14:creationId xmlns:p14="http://schemas.microsoft.com/office/powerpoint/2010/main" val="38409019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1933" y="375398"/>
            <a:ext cx="10629901" cy="707886"/>
          </a:xfrm>
          <a:prstGeom prst="rect">
            <a:avLst/>
          </a:prstGeom>
          <a:noFill/>
        </p:spPr>
        <p:txBody>
          <a:bodyPr wrap="square" rtlCol="0">
            <a:spAutoFit/>
          </a:bodyPr>
          <a:lstStyle/>
          <a:p>
            <a:pPr algn="just"/>
            <a:r>
              <a:rPr lang="en-US" sz="2000" b="1" smtClean="0">
                <a:latin typeface="Times New Roman" pitchFamily="18" charset="0"/>
                <a:cs typeface="Times New Roman" pitchFamily="18" charset="0"/>
              </a:rPr>
              <a:t>VIII. THÉP CÁC LOẠI (</a:t>
            </a:r>
            <a:r>
              <a:rPr lang="vi-VN" sz="2000" smtClean="0">
                <a:latin typeface="Times New Roman" pitchFamily="18" charset="0"/>
                <a:cs typeface="Times New Roman" pitchFamily="18" charset="0"/>
              </a:rPr>
              <a:t>Các </a:t>
            </a:r>
            <a:r>
              <a:rPr lang="vi-VN" sz="2000">
                <a:latin typeface="Times New Roman" pitchFamily="18" charset="0"/>
                <a:cs typeface="Times New Roman" pitchFamily="18" charset="0"/>
              </a:rPr>
              <a:t>loại thép thuộc Phụ lục II và Phụ lục III của Thông tư liên tịch số </a:t>
            </a:r>
            <a:r>
              <a:rPr lang="vi-VN" sz="2000" smtClean="0">
                <a:latin typeface="Times New Roman" pitchFamily="18" charset="0"/>
                <a:cs typeface="Times New Roman" pitchFamily="18" charset="0"/>
              </a:rPr>
              <a:t>58/2015/TTLT-BCT-BKHCN</a:t>
            </a:r>
            <a:r>
              <a:rPr lang="en-US" sz="2000" smtClean="0">
                <a:latin typeface="Times New Roman" pitchFamily="18" charset="0"/>
                <a:cs typeface="Times New Roman" pitchFamily="18" charset="0"/>
              </a:rPr>
              <a:t>)</a:t>
            </a:r>
            <a:endParaRPr lang="en-US" sz="200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9113" y="1689216"/>
            <a:ext cx="5174749" cy="3725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9"/>
          <p:cNvGrpSpPr/>
          <p:nvPr/>
        </p:nvGrpSpPr>
        <p:grpSpPr>
          <a:xfrm>
            <a:off x="6759306" y="1689216"/>
            <a:ext cx="4169231" cy="3702087"/>
            <a:chOff x="6745048" y="1328287"/>
            <a:chExt cx="4169231" cy="3702087"/>
          </a:xfrm>
        </p:grpSpPr>
        <p:grpSp>
          <p:nvGrpSpPr>
            <p:cNvPr id="4" name="Group 3"/>
            <p:cNvGrpSpPr/>
            <p:nvPr/>
          </p:nvGrpSpPr>
          <p:grpSpPr>
            <a:xfrm>
              <a:off x="6745048" y="1328287"/>
              <a:ext cx="4169231" cy="3702087"/>
              <a:chOff x="5393869" y="1849164"/>
              <a:chExt cx="4169231" cy="3702087"/>
            </a:xfrm>
          </p:grpSpPr>
          <p:sp>
            <p:nvSpPr>
              <p:cNvPr id="5" name="Rectangle 4"/>
              <p:cNvSpPr/>
              <p:nvPr/>
            </p:nvSpPr>
            <p:spPr>
              <a:xfrm>
                <a:off x="5426528" y="2414572"/>
                <a:ext cx="4136572" cy="1092607"/>
              </a:xfrm>
              <a:prstGeom prst="rect">
                <a:avLst/>
              </a:prstGeom>
              <a:gradFill flip="none" rotWithShape="1">
                <a:gsLst>
                  <a:gs pos="0">
                    <a:srgbClr val="990099">
                      <a:tint val="66000"/>
                      <a:satMod val="160000"/>
                    </a:srgbClr>
                  </a:gs>
                  <a:gs pos="50000">
                    <a:srgbClr val="990099">
                      <a:tint val="44500"/>
                      <a:satMod val="160000"/>
                    </a:srgbClr>
                  </a:gs>
                  <a:gs pos="100000">
                    <a:srgbClr val="990099">
                      <a:tint val="23500"/>
                      <a:satMod val="160000"/>
                    </a:srgbClr>
                  </a:gs>
                </a:gsLst>
                <a:lin ang="5400000" scaled="1"/>
                <a:tileRect/>
              </a:gradFill>
            </p:spPr>
            <p:txBody>
              <a:bodyPr wrap="square">
                <a:spAutoFit/>
              </a:bodyPr>
              <a:lstStyle/>
              <a:p>
                <a:pPr algn="ctr">
                  <a:spcAft>
                    <a:spcPts val="600"/>
                  </a:spcAft>
                </a:pPr>
                <a:r>
                  <a:rPr lang="en-US" sz="2000" b="1" smtClean="0">
                    <a:solidFill>
                      <a:srgbClr val="FF0000"/>
                    </a:solidFill>
                    <a:latin typeface="Times New Roman" pitchFamily="18" charset="0"/>
                    <a:cs typeface="Times New Roman" pitchFamily="18" charset="0"/>
                  </a:rPr>
                  <a:t>BÃI BỎ</a:t>
                </a:r>
                <a:r>
                  <a:rPr lang="en-US" sz="2000" smtClean="0">
                    <a:solidFill>
                      <a:srgbClr val="FF0000"/>
                    </a:solidFill>
                    <a:latin typeface="Times New Roman" pitchFamily="18" charset="0"/>
                    <a:cs typeface="Times New Roman" pitchFamily="18" charset="0"/>
                  </a:rPr>
                  <a:t> </a:t>
                </a:r>
                <a:endParaRPr lang="en-US" sz="2000">
                  <a:solidFill>
                    <a:srgbClr val="FF0000"/>
                  </a:solidFill>
                  <a:latin typeface="Times New Roman" pitchFamily="18" charset="0"/>
                  <a:cs typeface="Times New Roman" pitchFamily="18" charset="0"/>
                </a:endParaRPr>
              </a:p>
              <a:p>
                <a:pPr algn="ctr"/>
                <a:r>
                  <a:rPr lang="en-US" sz="2000">
                    <a:latin typeface="Times New Roman" pitchFamily="18" charset="0"/>
                    <a:cs typeface="Times New Roman" pitchFamily="18" charset="0"/>
                  </a:rPr>
                  <a:t>+</a:t>
                </a:r>
                <a:r>
                  <a:rPr lang="vi-VN" sz="2000">
                    <a:latin typeface="Times New Roman" pitchFamily="18" charset="0"/>
                    <a:cs typeface="Times New Roman" pitchFamily="18" charset="0"/>
                  </a:rPr>
                  <a:t> Thông tư số 07/2017/TT-BKHCN</a:t>
                </a:r>
                <a:endParaRPr lang="en-US" sz="2000">
                  <a:latin typeface="Times New Roman" pitchFamily="18" charset="0"/>
                  <a:cs typeface="Times New Roman" pitchFamily="18" charset="0"/>
                </a:endParaRPr>
              </a:p>
              <a:p>
                <a:pPr algn="ctr"/>
                <a:r>
                  <a:rPr lang="en-US" sz="2000">
                    <a:latin typeface="Times New Roman" pitchFamily="18" charset="0"/>
                    <a:cs typeface="Times New Roman" pitchFamily="18" charset="0"/>
                  </a:rPr>
                  <a:t>+</a:t>
                </a:r>
                <a:r>
                  <a:rPr lang="vi-VN" sz="2000">
                    <a:latin typeface="Times New Roman" pitchFamily="18" charset="0"/>
                    <a:cs typeface="Times New Roman" pitchFamily="18" charset="0"/>
                  </a:rPr>
                  <a:t> Thông tư số 27/2012/TT-BKHCN</a:t>
                </a:r>
                <a:endParaRPr lang="en-US" sz="2000">
                  <a:latin typeface="Times New Roman" pitchFamily="18" charset="0"/>
                  <a:cs typeface="Times New Roman" pitchFamily="18" charset="0"/>
                </a:endParaRPr>
              </a:p>
            </p:txBody>
          </p:sp>
          <p:sp>
            <p:nvSpPr>
              <p:cNvPr id="6" name="Rectangle 5"/>
              <p:cNvSpPr/>
              <p:nvPr/>
            </p:nvSpPr>
            <p:spPr>
              <a:xfrm>
                <a:off x="5393869" y="4766421"/>
                <a:ext cx="4169231" cy="784830"/>
              </a:xfrm>
              <a:prstGeom prst="rect">
                <a:avLst/>
              </a:prstGeom>
              <a:gradFill flip="none" rotWithShape="1">
                <a:gsLst>
                  <a:gs pos="0">
                    <a:srgbClr val="990099">
                      <a:tint val="66000"/>
                      <a:satMod val="160000"/>
                    </a:srgbClr>
                  </a:gs>
                  <a:gs pos="50000">
                    <a:srgbClr val="990099">
                      <a:tint val="44500"/>
                      <a:satMod val="160000"/>
                    </a:srgbClr>
                  </a:gs>
                  <a:gs pos="100000">
                    <a:srgbClr val="990099">
                      <a:tint val="23500"/>
                      <a:satMod val="160000"/>
                    </a:srgbClr>
                  </a:gs>
                </a:gsLst>
                <a:lin ang="5400000" scaled="1"/>
                <a:tileRect/>
              </a:gradFill>
            </p:spPr>
            <p:txBody>
              <a:bodyPr wrap="square">
                <a:spAutoFit/>
              </a:bodyPr>
              <a:lstStyle/>
              <a:p>
                <a:pPr algn="ctr">
                  <a:spcAft>
                    <a:spcPts val="600"/>
                  </a:spcAft>
                </a:pPr>
                <a:r>
                  <a:rPr lang="en-US" sz="2000" b="1" smtClean="0">
                    <a:solidFill>
                      <a:srgbClr val="FF0000"/>
                    </a:solidFill>
                    <a:latin typeface="Times New Roman" pitchFamily="18" charset="0"/>
                    <a:cs typeface="Times New Roman" pitchFamily="18" charset="0"/>
                  </a:rPr>
                  <a:t>BỔ SUNG</a:t>
                </a:r>
              </a:p>
              <a:p>
                <a:pPr algn="ctr"/>
                <a:r>
                  <a:rPr lang="vi-VN" sz="2000" smtClean="0">
                    <a:latin typeface="Times New Roman" pitchFamily="18" charset="0"/>
                    <a:cs typeface="Times New Roman" pitchFamily="18" charset="0"/>
                  </a:rPr>
                  <a:t>Thông </a:t>
                </a:r>
                <a:r>
                  <a:rPr lang="vi-VN" sz="2000">
                    <a:latin typeface="Times New Roman" pitchFamily="18" charset="0"/>
                    <a:cs typeface="Times New Roman" pitchFamily="18" charset="0"/>
                  </a:rPr>
                  <a:t>tư số 06/2020/TT-BKHCN</a:t>
                </a:r>
                <a:endParaRPr lang="en-US" sz="2000">
                  <a:latin typeface="Times New Roman" pitchFamily="18" charset="0"/>
                  <a:cs typeface="Times New Roman" pitchFamily="18" charset="0"/>
                </a:endParaRPr>
              </a:p>
            </p:txBody>
          </p:sp>
          <p:sp>
            <p:nvSpPr>
              <p:cNvPr id="7" name="TextBox 6"/>
              <p:cNvSpPr txBox="1"/>
              <p:nvPr/>
            </p:nvSpPr>
            <p:spPr>
              <a:xfrm>
                <a:off x="6906985" y="1849164"/>
                <a:ext cx="1175658" cy="400110"/>
              </a:xfrm>
              <a:prstGeom prst="rect">
                <a:avLst/>
              </a:prstGeom>
              <a:noFill/>
            </p:spPr>
            <p:txBody>
              <a:bodyPr wrap="square" rtlCol="0">
                <a:spAutoFit/>
              </a:bodyPr>
              <a:lstStyle/>
              <a:p>
                <a:r>
                  <a:rPr lang="en-US" sz="2000" b="1" smtClean="0">
                    <a:latin typeface="Times New Roman" pitchFamily="18" charset="0"/>
                    <a:cs typeface="Times New Roman" pitchFamily="18" charset="0"/>
                  </a:rPr>
                  <a:t>QĐ 3810</a:t>
                </a:r>
                <a:endParaRPr lang="en-US" sz="2000" b="1">
                  <a:latin typeface="Times New Roman" pitchFamily="18" charset="0"/>
                  <a:cs typeface="Times New Roman" pitchFamily="18" charset="0"/>
                </a:endParaRPr>
              </a:p>
            </p:txBody>
          </p:sp>
          <p:sp>
            <p:nvSpPr>
              <p:cNvPr id="8" name="TextBox 7"/>
              <p:cNvSpPr txBox="1"/>
              <p:nvPr/>
            </p:nvSpPr>
            <p:spPr>
              <a:xfrm>
                <a:off x="6906985" y="4225782"/>
                <a:ext cx="1175658" cy="400110"/>
              </a:xfrm>
              <a:prstGeom prst="rect">
                <a:avLst/>
              </a:prstGeom>
              <a:noFill/>
            </p:spPr>
            <p:txBody>
              <a:bodyPr wrap="square" rtlCol="0">
                <a:spAutoFit/>
              </a:bodyPr>
              <a:lstStyle/>
              <a:p>
                <a:r>
                  <a:rPr lang="en-US" sz="2000" b="1" smtClean="0">
                    <a:latin typeface="Times New Roman" pitchFamily="18" charset="0"/>
                    <a:cs typeface="Times New Roman" pitchFamily="18" charset="0"/>
                  </a:rPr>
                  <a:t>QĐ 2711</a:t>
                </a:r>
                <a:endParaRPr lang="en-US" sz="2000" b="1">
                  <a:latin typeface="Times New Roman" pitchFamily="18" charset="0"/>
                  <a:cs typeface="Times New Roman" pitchFamily="18" charset="0"/>
                </a:endParaRPr>
              </a:p>
            </p:txBody>
          </p:sp>
        </p:grpSp>
        <p:sp>
          <p:nvSpPr>
            <p:cNvPr id="3" name="Down Arrow 2"/>
            <p:cNvSpPr/>
            <p:nvPr/>
          </p:nvSpPr>
          <p:spPr>
            <a:xfrm>
              <a:off x="8730302" y="3127211"/>
              <a:ext cx="232682" cy="4312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08073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7172" y="472665"/>
            <a:ext cx="10613571" cy="830997"/>
          </a:xfrm>
          <a:prstGeom prst="rect">
            <a:avLst/>
          </a:prstGeom>
        </p:spPr>
        <p:txBody>
          <a:bodyPr wrap="square">
            <a:spAutoFit/>
          </a:bodyPr>
          <a:lstStyle/>
          <a:p>
            <a:pPr algn="just"/>
            <a:r>
              <a:rPr lang="en-US" sz="2400" b="1" smtClean="0">
                <a:latin typeface="Times New Roman" pitchFamily="18" charset="0"/>
                <a:cs typeface="Times New Roman" pitchFamily="18" charset="0"/>
              </a:rPr>
              <a:t>* Tại </a:t>
            </a:r>
            <a:r>
              <a:rPr lang="en-US" sz="2400" b="1">
                <a:latin typeface="Times New Roman" pitchFamily="18" charset="0"/>
                <a:cs typeface="Times New Roman" pitchFamily="18" charset="0"/>
              </a:rPr>
              <a:t>mục 8.3: </a:t>
            </a:r>
            <a:r>
              <a:rPr lang="vi-VN" sz="2400">
                <a:latin typeface="Times New Roman" pitchFamily="18" charset="0"/>
                <a:cs typeface="Times New Roman" pitchFamily="18" charset="0"/>
              </a:rPr>
              <a:t>Các sản phẩm sắt hoặc thép không hợp kim được cán phẳng, có chiều rộng từ 600mm trở lên, đã phủ, mạ hoặc </a:t>
            </a:r>
            <a:r>
              <a:rPr lang="vi-VN" sz="2400" smtClean="0">
                <a:latin typeface="Times New Roman" pitchFamily="18" charset="0"/>
                <a:cs typeface="Times New Roman" pitchFamily="18" charset="0"/>
              </a:rPr>
              <a:t>tráng</a:t>
            </a:r>
            <a:r>
              <a:rPr lang="en-US" sz="2400" smtClean="0">
                <a:latin typeface="Times New Roman" pitchFamily="18" charset="0"/>
                <a:cs typeface="Times New Roman" pitchFamily="18" charset="0"/>
              </a:rPr>
              <a:t>.</a:t>
            </a:r>
            <a:endParaRPr lang="en-US" sz="2400">
              <a:latin typeface="Times New Roman" pitchFamily="18" charset="0"/>
              <a:cs typeface="Times New Roman" pitchFamily="18" charset="0"/>
            </a:endParaRPr>
          </a:p>
        </p:txBody>
      </p:sp>
      <p:grpSp>
        <p:nvGrpSpPr>
          <p:cNvPr id="3" name="Group 2"/>
          <p:cNvGrpSpPr/>
          <p:nvPr/>
        </p:nvGrpSpPr>
        <p:grpSpPr>
          <a:xfrm>
            <a:off x="939573" y="1809528"/>
            <a:ext cx="10461171" cy="3143104"/>
            <a:chOff x="633415" y="1927377"/>
            <a:chExt cx="10461171" cy="3143104"/>
          </a:xfrm>
        </p:grpSpPr>
        <p:sp>
          <p:nvSpPr>
            <p:cNvPr id="4" name="Rectangle 3"/>
            <p:cNvSpPr/>
            <p:nvPr/>
          </p:nvSpPr>
          <p:spPr>
            <a:xfrm>
              <a:off x="633415" y="3054543"/>
              <a:ext cx="4371293" cy="1400383"/>
            </a:xfrm>
            <a:prstGeom prst="rect">
              <a:avLst/>
            </a:prstGeom>
            <a:gradFill flip="none" rotWithShape="1">
              <a:gsLst>
                <a:gs pos="0">
                  <a:srgbClr val="990099">
                    <a:tint val="66000"/>
                    <a:satMod val="160000"/>
                  </a:srgbClr>
                </a:gs>
                <a:gs pos="50000">
                  <a:srgbClr val="990099">
                    <a:tint val="44500"/>
                    <a:satMod val="160000"/>
                  </a:srgbClr>
                </a:gs>
                <a:gs pos="100000">
                  <a:srgbClr val="990099">
                    <a:tint val="23500"/>
                    <a:satMod val="160000"/>
                  </a:srgbClr>
                </a:gs>
              </a:gsLst>
              <a:lin ang="16200000" scaled="1"/>
              <a:tileRect/>
            </a:gradFill>
          </p:spPr>
          <p:txBody>
            <a:bodyPr wrap="square">
              <a:spAutoFit/>
            </a:bodyPr>
            <a:lstStyle/>
            <a:p>
              <a:pPr algn="ctr">
                <a:spcAft>
                  <a:spcPts val="600"/>
                </a:spcAft>
              </a:pPr>
              <a:r>
                <a:rPr lang="en-US" sz="2000" b="1" smtClean="0">
                  <a:solidFill>
                    <a:srgbClr val="FF0000"/>
                  </a:solidFill>
                  <a:latin typeface="Times New Roman" pitchFamily="18" charset="0"/>
                  <a:cs typeface="Times New Roman" pitchFamily="18" charset="0"/>
                </a:rPr>
                <a:t>BỎ</a:t>
              </a:r>
              <a:r>
                <a:rPr lang="en-US" sz="2000" smtClean="0">
                  <a:solidFill>
                    <a:srgbClr val="FF0000"/>
                  </a:solidFill>
                  <a:latin typeface="Times New Roman" pitchFamily="18" charset="0"/>
                  <a:cs typeface="Times New Roman" pitchFamily="18" charset="0"/>
                </a:rPr>
                <a:t> </a:t>
              </a:r>
              <a:r>
                <a:rPr lang="en-US" sz="2000" b="1" smtClean="0">
                  <a:solidFill>
                    <a:srgbClr val="FF0000"/>
                  </a:solidFill>
                  <a:latin typeface="Times New Roman" pitchFamily="18" charset="0"/>
                  <a:cs typeface="Times New Roman" pitchFamily="18" charset="0"/>
                </a:rPr>
                <a:t>CÁC MÃ HS </a:t>
              </a:r>
            </a:p>
            <a:p>
              <a:pPr algn="ctr"/>
              <a:r>
                <a:rPr lang="vi-VN" sz="2000">
                  <a:latin typeface="Times New Roman" pitchFamily="18" charset="0"/>
                  <a:cs typeface="Times New Roman" pitchFamily="18" charset="0"/>
                </a:rPr>
                <a:t>7210.49.12</a:t>
              </a:r>
              <a:endParaRPr lang="en-US" sz="2000">
                <a:latin typeface="Times New Roman" pitchFamily="18" charset="0"/>
                <a:cs typeface="Times New Roman" pitchFamily="18" charset="0"/>
              </a:endParaRPr>
            </a:p>
            <a:p>
              <a:pPr algn="ctr"/>
              <a:r>
                <a:rPr lang="vi-VN" sz="2000">
                  <a:latin typeface="Times New Roman" pitchFamily="18" charset="0"/>
                  <a:cs typeface="Times New Roman" pitchFamily="18" charset="0"/>
                </a:rPr>
                <a:t>7210.49.13</a:t>
              </a:r>
              <a:endParaRPr lang="en-US" sz="2000">
                <a:latin typeface="Times New Roman" pitchFamily="18" charset="0"/>
                <a:cs typeface="Times New Roman" pitchFamily="18" charset="0"/>
              </a:endParaRPr>
            </a:p>
            <a:p>
              <a:pPr algn="ctr"/>
              <a:r>
                <a:rPr lang="vi-VN" sz="2000">
                  <a:latin typeface="Times New Roman" pitchFamily="18" charset="0"/>
                  <a:cs typeface="Times New Roman" pitchFamily="18" charset="0"/>
                </a:rPr>
                <a:t>7210.70.11</a:t>
              </a:r>
              <a:endParaRPr lang="en-US" sz="2000">
                <a:latin typeface="Times New Roman" pitchFamily="18" charset="0"/>
                <a:cs typeface="Times New Roman" pitchFamily="18" charset="0"/>
              </a:endParaRPr>
            </a:p>
          </p:txBody>
        </p:sp>
        <p:sp>
          <p:nvSpPr>
            <p:cNvPr id="5" name="Rectangle 4"/>
            <p:cNvSpPr/>
            <p:nvPr/>
          </p:nvSpPr>
          <p:spPr>
            <a:xfrm>
              <a:off x="6281055" y="2438991"/>
              <a:ext cx="4813531" cy="2631490"/>
            </a:xfrm>
            <a:prstGeom prst="rect">
              <a:avLst/>
            </a:prstGeom>
            <a:gradFill flip="none" rotWithShape="1">
              <a:gsLst>
                <a:gs pos="0">
                  <a:srgbClr val="990099">
                    <a:tint val="66000"/>
                    <a:satMod val="160000"/>
                  </a:srgbClr>
                </a:gs>
                <a:gs pos="50000">
                  <a:srgbClr val="990099">
                    <a:tint val="44500"/>
                    <a:satMod val="160000"/>
                  </a:srgbClr>
                </a:gs>
                <a:gs pos="100000">
                  <a:srgbClr val="990099">
                    <a:tint val="23500"/>
                    <a:satMod val="160000"/>
                  </a:srgbClr>
                </a:gs>
              </a:gsLst>
              <a:lin ang="16200000" scaled="1"/>
              <a:tileRect/>
            </a:gradFill>
          </p:spPr>
          <p:txBody>
            <a:bodyPr wrap="square">
              <a:spAutoFit/>
            </a:bodyPr>
            <a:lstStyle/>
            <a:p>
              <a:pPr algn="ctr">
                <a:spcAft>
                  <a:spcPts val="600"/>
                </a:spcAft>
              </a:pPr>
              <a:r>
                <a:rPr lang="en-US" sz="2000" b="1" smtClean="0">
                  <a:solidFill>
                    <a:srgbClr val="FF0000"/>
                  </a:solidFill>
                  <a:latin typeface="Times New Roman" pitchFamily="18" charset="0"/>
                  <a:cs typeface="Times New Roman" pitchFamily="18" charset="0"/>
                </a:rPr>
                <a:t>THAY THẾ, BỔ SUNG CÁC MÃ HS</a:t>
              </a:r>
            </a:p>
            <a:p>
              <a:pPr algn="ctr"/>
              <a:r>
                <a:rPr lang="vi-VN" sz="2000">
                  <a:latin typeface="Times New Roman" pitchFamily="18" charset="0"/>
                  <a:cs typeface="Times New Roman" pitchFamily="18" charset="0"/>
                </a:rPr>
                <a:t>7210.49.14</a:t>
              </a:r>
              <a:endParaRPr lang="en-US" sz="2000">
                <a:latin typeface="Times New Roman" pitchFamily="18" charset="0"/>
                <a:cs typeface="Times New Roman" pitchFamily="18" charset="0"/>
              </a:endParaRPr>
            </a:p>
            <a:p>
              <a:pPr algn="ctr"/>
              <a:r>
                <a:rPr lang="vi-VN" sz="2000">
                  <a:latin typeface="Times New Roman" pitchFamily="18" charset="0"/>
                  <a:cs typeface="Times New Roman" pitchFamily="18" charset="0"/>
                </a:rPr>
                <a:t>7210.49.15</a:t>
              </a:r>
              <a:endParaRPr lang="en-US" sz="2000">
                <a:latin typeface="Times New Roman" pitchFamily="18" charset="0"/>
                <a:cs typeface="Times New Roman" pitchFamily="18" charset="0"/>
              </a:endParaRPr>
            </a:p>
            <a:p>
              <a:pPr algn="ctr"/>
              <a:r>
                <a:rPr lang="vi-VN" sz="2000">
                  <a:latin typeface="Times New Roman" pitchFamily="18" charset="0"/>
                  <a:cs typeface="Times New Roman" pitchFamily="18" charset="0"/>
                </a:rPr>
                <a:t>7210.49.16</a:t>
              </a:r>
              <a:endParaRPr lang="en-US" sz="2000">
                <a:latin typeface="Times New Roman" pitchFamily="18" charset="0"/>
                <a:cs typeface="Times New Roman" pitchFamily="18" charset="0"/>
              </a:endParaRPr>
            </a:p>
            <a:p>
              <a:pPr algn="ctr"/>
              <a:r>
                <a:rPr lang="vi-VN" sz="2000">
                  <a:latin typeface="Times New Roman" pitchFamily="18" charset="0"/>
                  <a:cs typeface="Times New Roman" pitchFamily="18" charset="0"/>
                </a:rPr>
                <a:t>7210.49.17</a:t>
              </a:r>
              <a:endParaRPr lang="en-US" sz="2000">
                <a:latin typeface="Times New Roman" pitchFamily="18" charset="0"/>
                <a:cs typeface="Times New Roman" pitchFamily="18" charset="0"/>
              </a:endParaRPr>
            </a:p>
            <a:p>
              <a:pPr algn="ctr"/>
              <a:r>
                <a:rPr lang="vi-VN" sz="2000">
                  <a:latin typeface="Times New Roman" pitchFamily="18" charset="0"/>
                  <a:cs typeface="Times New Roman" pitchFamily="18" charset="0"/>
                </a:rPr>
                <a:t>7210.49.18</a:t>
              </a:r>
              <a:endParaRPr lang="en-US" sz="2000">
                <a:latin typeface="Times New Roman" pitchFamily="18" charset="0"/>
                <a:cs typeface="Times New Roman" pitchFamily="18" charset="0"/>
              </a:endParaRPr>
            </a:p>
            <a:p>
              <a:pPr algn="ctr"/>
              <a:r>
                <a:rPr lang="vi-VN" sz="2000">
                  <a:latin typeface="Times New Roman" pitchFamily="18" charset="0"/>
                  <a:cs typeface="Times New Roman" pitchFamily="18" charset="0"/>
                </a:rPr>
                <a:t>7210.70.12</a:t>
              </a:r>
              <a:endParaRPr lang="en-US" sz="2000">
                <a:latin typeface="Times New Roman" pitchFamily="18" charset="0"/>
                <a:cs typeface="Times New Roman" pitchFamily="18" charset="0"/>
              </a:endParaRPr>
            </a:p>
            <a:p>
              <a:pPr algn="ctr"/>
              <a:r>
                <a:rPr lang="vi-VN" sz="2000">
                  <a:latin typeface="Times New Roman" pitchFamily="18" charset="0"/>
                  <a:cs typeface="Times New Roman" pitchFamily="18" charset="0"/>
                </a:rPr>
                <a:t>7210.70.13</a:t>
              </a:r>
              <a:endParaRPr lang="en-US" sz="2000">
                <a:latin typeface="Times New Roman" pitchFamily="18" charset="0"/>
                <a:cs typeface="Times New Roman" pitchFamily="18" charset="0"/>
              </a:endParaRPr>
            </a:p>
          </p:txBody>
        </p:sp>
        <p:sp>
          <p:nvSpPr>
            <p:cNvPr id="6" name="TextBox 5"/>
            <p:cNvSpPr txBox="1"/>
            <p:nvPr/>
          </p:nvSpPr>
          <p:spPr>
            <a:xfrm>
              <a:off x="2231232" y="2550362"/>
              <a:ext cx="1175658" cy="400110"/>
            </a:xfrm>
            <a:prstGeom prst="rect">
              <a:avLst/>
            </a:prstGeom>
            <a:noFill/>
          </p:spPr>
          <p:txBody>
            <a:bodyPr wrap="square" rtlCol="0">
              <a:spAutoFit/>
            </a:bodyPr>
            <a:lstStyle/>
            <a:p>
              <a:r>
                <a:rPr lang="en-US" sz="2000" b="1" smtClean="0">
                  <a:latin typeface="Times New Roman" pitchFamily="18" charset="0"/>
                  <a:cs typeface="Times New Roman" pitchFamily="18" charset="0"/>
                </a:rPr>
                <a:t>QĐ 3810</a:t>
              </a:r>
              <a:endParaRPr lang="en-US" sz="2000" b="1">
                <a:latin typeface="Times New Roman" pitchFamily="18" charset="0"/>
                <a:cs typeface="Times New Roman" pitchFamily="18" charset="0"/>
              </a:endParaRPr>
            </a:p>
          </p:txBody>
        </p:sp>
        <p:sp>
          <p:nvSpPr>
            <p:cNvPr id="7" name="TextBox 6"/>
            <p:cNvSpPr txBox="1"/>
            <p:nvPr/>
          </p:nvSpPr>
          <p:spPr>
            <a:xfrm>
              <a:off x="8099991" y="1927377"/>
              <a:ext cx="1175658" cy="400110"/>
            </a:xfrm>
            <a:prstGeom prst="rect">
              <a:avLst/>
            </a:prstGeom>
            <a:noFill/>
          </p:spPr>
          <p:txBody>
            <a:bodyPr wrap="square" rtlCol="0">
              <a:spAutoFit/>
            </a:bodyPr>
            <a:lstStyle/>
            <a:p>
              <a:r>
                <a:rPr lang="en-US" sz="2000" b="1" smtClean="0">
                  <a:latin typeface="Times New Roman" pitchFamily="18" charset="0"/>
                  <a:cs typeface="Times New Roman" pitchFamily="18" charset="0"/>
                </a:rPr>
                <a:t>QĐ 2711</a:t>
              </a:r>
              <a:endParaRPr lang="en-US" sz="2000" b="1">
                <a:latin typeface="Times New Roman" pitchFamily="18" charset="0"/>
                <a:cs typeface="Times New Roman" pitchFamily="18" charset="0"/>
              </a:endParaRPr>
            </a:p>
          </p:txBody>
        </p:sp>
        <p:sp>
          <p:nvSpPr>
            <p:cNvPr id="8" name="Right Arrow 7"/>
            <p:cNvSpPr/>
            <p:nvPr/>
          </p:nvSpPr>
          <p:spPr>
            <a:xfrm>
              <a:off x="5246917" y="3613221"/>
              <a:ext cx="816429" cy="2830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imes New Roman" pitchFamily="18" charset="0"/>
                <a:cs typeface="Times New Roman" pitchFamily="18" charset="0"/>
              </a:endParaRPr>
            </a:p>
          </p:txBody>
        </p:sp>
      </p:grpSp>
    </p:spTree>
    <p:extLst>
      <p:ext uri="{BB962C8B-B14F-4D97-AF65-F5344CB8AC3E}">
        <p14:creationId xmlns:p14="http://schemas.microsoft.com/office/powerpoint/2010/main" val="3408073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4028" y="376535"/>
            <a:ext cx="10736715" cy="830997"/>
          </a:xfrm>
          <a:prstGeom prst="rect">
            <a:avLst/>
          </a:prstGeom>
        </p:spPr>
        <p:txBody>
          <a:bodyPr wrap="square">
            <a:spAutoFit/>
          </a:bodyPr>
          <a:lstStyle/>
          <a:p>
            <a:pPr algn="just"/>
            <a:r>
              <a:rPr lang="en-US" sz="2400" b="1" smtClean="0">
                <a:latin typeface="Times New Roman" pitchFamily="18" charset="0"/>
                <a:cs typeface="Times New Roman" pitchFamily="18" charset="0"/>
              </a:rPr>
              <a:t>* Tại </a:t>
            </a:r>
            <a:r>
              <a:rPr lang="en-US" sz="2400" b="1">
                <a:latin typeface="Times New Roman" pitchFamily="18" charset="0"/>
                <a:cs typeface="Times New Roman" pitchFamily="18" charset="0"/>
              </a:rPr>
              <a:t>mục 8.4: </a:t>
            </a:r>
            <a:r>
              <a:rPr lang="vi-VN" sz="2400">
                <a:latin typeface="Times New Roman" pitchFamily="18" charset="0"/>
                <a:cs typeface="Times New Roman" pitchFamily="18" charset="0"/>
              </a:rPr>
              <a:t>Các sản phẩm sắt hoặc thép không hợp kim cán phẳng, có chiều rộng dưới 600m, đã phủ, mạ hoặc tráng</a:t>
            </a:r>
            <a:endParaRPr lang="en-US" sz="2400">
              <a:latin typeface="Times New Roman" pitchFamily="18" charset="0"/>
              <a:cs typeface="Times New Roman" pitchFamily="18" charset="0"/>
            </a:endParaRPr>
          </a:p>
        </p:txBody>
      </p:sp>
      <p:grpSp>
        <p:nvGrpSpPr>
          <p:cNvPr id="3" name="Group 2"/>
          <p:cNvGrpSpPr/>
          <p:nvPr/>
        </p:nvGrpSpPr>
        <p:grpSpPr>
          <a:xfrm>
            <a:off x="1240971" y="1338855"/>
            <a:ext cx="9263744" cy="2185401"/>
            <a:chOff x="934813" y="1961750"/>
            <a:chExt cx="9263744" cy="2185401"/>
          </a:xfrm>
        </p:grpSpPr>
        <p:sp>
          <p:nvSpPr>
            <p:cNvPr id="4" name="Rectangle 3"/>
            <p:cNvSpPr/>
            <p:nvPr/>
          </p:nvSpPr>
          <p:spPr>
            <a:xfrm>
              <a:off x="934813" y="2414572"/>
              <a:ext cx="4069895" cy="1708160"/>
            </a:xfrm>
            <a:prstGeom prst="rect">
              <a:avLst/>
            </a:prstGeom>
            <a:gradFill flip="none" rotWithShape="1">
              <a:gsLst>
                <a:gs pos="0">
                  <a:srgbClr val="990099">
                    <a:tint val="66000"/>
                    <a:satMod val="160000"/>
                  </a:srgbClr>
                </a:gs>
                <a:gs pos="50000">
                  <a:srgbClr val="990099">
                    <a:tint val="44500"/>
                    <a:satMod val="160000"/>
                  </a:srgbClr>
                </a:gs>
                <a:gs pos="100000">
                  <a:srgbClr val="990099">
                    <a:tint val="23500"/>
                    <a:satMod val="160000"/>
                  </a:srgbClr>
                </a:gs>
              </a:gsLst>
              <a:lin ang="16200000" scaled="1"/>
              <a:tileRect/>
            </a:gradFill>
          </p:spPr>
          <p:txBody>
            <a:bodyPr wrap="square">
              <a:spAutoFit/>
            </a:bodyPr>
            <a:lstStyle/>
            <a:p>
              <a:pPr algn="ctr">
                <a:spcAft>
                  <a:spcPts val="600"/>
                </a:spcAft>
              </a:pPr>
              <a:r>
                <a:rPr lang="en-US" sz="2000" b="1" smtClean="0">
                  <a:solidFill>
                    <a:srgbClr val="FF0000"/>
                  </a:solidFill>
                  <a:latin typeface="Times New Roman" pitchFamily="18" charset="0"/>
                  <a:cs typeface="Times New Roman" pitchFamily="18" charset="0"/>
                </a:rPr>
                <a:t>BỎ</a:t>
              </a:r>
              <a:r>
                <a:rPr lang="en-US" sz="2000" smtClean="0">
                  <a:solidFill>
                    <a:srgbClr val="FF0000"/>
                  </a:solidFill>
                  <a:latin typeface="Times New Roman" pitchFamily="18" charset="0"/>
                  <a:cs typeface="Times New Roman" pitchFamily="18" charset="0"/>
                </a:rPr>
                <a:t> </a:t>
              </a:r>
              <a:r>
                <a:rPr lang="en-US" sz="2000" b="1" smtClean="0">
                  <a:solidFill>
                    <a:srgbClr val="FF0000"/>
                  </a:solidFill>
                  <a:latin typeface="Times New Roman" pitchFamily="18" charset="0"/>
                  <a:cs typeface="Times New Roman" pitchFamily="18" charset="0"/>
                </a:rPr>
                <a:t>CÁC MÃ HS </a:t>
              </a:r>
            </a:p>
            <a:p>
              <a:pPr algn="ctr"/>
              <a:r>
                <a:rPr lang="vi-VN" sz="2000">
                  <a:latin typeface="Times New Roman" pitchFamily="18" charset="0"/>
                  <a:cs typeface="Times New Roman" pitchFamily="18" charset="0"/>
                </a:rPr>
                <a:t>7212.10.13</a:t>
              </a:r>
              <a:endParaRPr lang="en-US" sz="2000">
                <a:latin typeface="Times New Roman" pitchFamily="18" charset="0"/>
                <a:cs typeface="Times New Roman" pitchFamily="18" charset="0"/>
              </a:endParaRPr>
            </a:p>
            <a:p>
              <a:pPr algn="ctr"/>
              <a:r>
                <a:rPr lang="vi-VN" sz="2000">
                  <a:latin typeface="Times New Roman" pitchFamily="18" charset="0"/>
                  <a:cs typeface="Times New Roman" pitchFamily="18" charset="0"/>
                </a:rPr>
                <a:t>7212.10.92</a:t>
              </a:r>
              <a:endParaRPr lang="en-US" sz="2000">
                <a:latin typeface="Times New Roman" pitchFamily="18" charset="0"/>
                <a:cs typeface="Times New Roman" pitchFamily="18" charset="0"/>
              </a:endParaRPr>
            </a:p>
            <a:p>
              <a:pPr algn="ctr"/>
              <a:r>
                <a:rPr lang="vi-VN" sz="2000">
                  <a:latin typeface="Times New Roman" pitchFamily="18" charset="0"/>
                  <a:cs typeface="Times New Roman" pitchFamily="18" charset="0"/>
                </a:rPr>
                <a:t>7212.10.93</a:t>
              </a:r>
              <a:endParaRPr lang="en-US" sz="2000">
                <a:latin typeface="Times New Roman" pitchFamily="18" charset="0"/>
                <a:cs typeface="Times New Roman" pitchFamily="18" charset="0"/>
              </a:endParaRPr>
            </a:p>
            <a:p>
              <a:pPr algn="ctr"/>
              <a:r>
                <a:rPr lang="vi-VN" sz="2000">
                  <a:latin typeface="Times New Roman" pitchFamily="18" charset="0"/>
                  <a:cs typeface="Times New Roman" pitchFamily="18" charset="0"/>
                </a:rPr>
                <a:t>7212.50.13</a:t>
              </a:r>
              <a:endParaRPr lang="en-US" sz="2000">
                <a:latin typeface="Times New Roman" pitchFamily="18" charset="0"/>
                <a:cs typeface="Times New Roman" pitchFamily="18" charset="0"/>
              </a:endParaRPr>
            </a:p>
          </p:txBody>
        </p:sp>
        <p:sp>
          <p:nvSpPr>
            <p:cNvPr id="5" name="Rectangle 4"/>
            <p:cNvSpPr/>
            <p:nvPr/>
          </p:nvSpPr>
          <p:spPr>
            <a:xfrm>
              <a:off x="6281057" y="2438991"/>
              <a:ext cx="3917500" cy="1708160"/>
            </a:xfrm>
            <a:prstGeom prst="rect">
              <a:avLst/>
            </a:prstGeom>
            <a:gradFill flip="none" rotWithShape="1">
              <a:gsLst>
                <a:gs pos="0">
                  <a:srgbClr val="990099">
                    <a:tint val="66000"/>
                    <a:satMod val="160000"/>
                  </a:srgbClr>
                </a:gs>
                <a:gs pos="50000">
                  <a:srgbClr val="990099">
                    <a:tint val="44500"/>
                    <a:satMod val="160000"/>
                  </a:srgbClr>
                </a:gs>
                <a:gs pos="100000">
                  <a:srgbClr val="990099">
                    <a:tint val="23500"/>
                    <a:satMod val="160000"/>
                  </a:srgbClr>
                </a:gs>
              </a:gsLst>
              <a:lin ang="16200000" scaled="1"/>
              <a:tileRect/>
            </a:gradFill>
          </p:spPr>
          <p:txBody>
            <a:bodyPr wrap="square">
              <a:spAutoFit/>
            </a:bodyPr>
            <a:lstStyle/>
            <a:p>
              <a:pPr algn="ctr">
                <a:spcAft>
                  <a:spcPts val="600"/>
                </a:spcAft>
              </a:pPr>
              <a:r>
                <a:rPr lang="en-US" sz="2000" b="1" smtClean="0">
                  <a:solidFill>
                    <a:srgbClr val="FF0000"/>
                  </a:solidFill>
                  <a:latin typeface="Times New Roman" pitchFamily="18" charset="0"/>
                  <a:cs typeface="Times New Roman" pitchFamily="18" charset="0"/>
                </a:rPr>
                <a:t>THAY THẾ CÁC MÃ HS</a:t>
              </a:r>
            </a:p>
            <a:p>
              <a:pPr algn="ctr"/>
              <a:r>
                <a:rPr lang="vi-VN" sz="2000">
                  <a:latin typeface="Times New Roman" pitchFamily="18" charset="0"/>
                  <a:cs typeface="Times New Roman" pitchFamily="18" charset="0"/>
                </a:rPr>
                <a:t>7212.10.14</a:t>
              </a:r>
              <a:endParaRPr lang="en-US" sz="2000">
                <a:latin typeface="Times New Roman" pitchFamily="18" charset="0"/>
                <a:cs typeface="Times New Roman" pitchFamily="18" charset="0"/>
              </a:endParaRPr>
            </a:p>
            <a:p>
              <a:pPr algn="ctr"/>
              <a:r>
                <a:rPr lang="vi-VN" sz="2000">
                  <a:latin typeface="Times New Roman" pitchFamily="18" charset="0"/>
                  <a:cs typeface="Times New Roman" pitchFamily="18" charset="0"/>
                </a:rPr>
                <a:t>7212.10.94</a:t>
              </a:r>
              <a:endParaRPr lang="en-US" sz="2000">
                <a:latin typeface="Times New Roman" pitchFamily="18" charset="0"/>
                <a:cs typeface="Times New Roman" pitchFamily="18" charset="0"/>
              </a:endParaRPr>
            </a:p>
            <a:p>
              <a:pPr algn="ctr"/>
              <a:r>
                <a:rPr lang="vi-VN" sz="2000">
                  <a:latin typeface="Times New Roman" pitchFamily="18" charset="0"/>
                  <a:cs typeface="Times New Roman" pitchFamily="18" charset="0"/>
                </a:rPr>
                <a:t>7212.40.13</a:t>
              </a:r>
              <a:endParaRPr lang="en-US" sz="2000">
                <a:latin typeface="Times New Roman" pitchFamily="18" charset="0"/>
                <a:cs typeface="Times New Roman" pitchFamily="18" charset="0"/>
              </a:endParaRPr>
            </a:p>
            <a:p>
              <a:pPr algn="ctr"/>
              <a:r>
                <a:rPr lang="vi-VN" sz="2000">
                  <a:latin typeface="Times New Roman" pitchFamily="18" charset="0"/>
                  <a:cs typeface="Times New Roman" pitchFamily="18" charset="0"/>
                </a:rPr>
                <a:t>7212.40.14</a:t>
              </a:r>
              <a:endParaRPr lang="en-US" sz="2000">
                <a:latin typeface="Times New Roman" pitchFamily="18" charset="0"/>
                <a:cs typeface="Times New Roman" pitchFamily="18" charset="0"/>
              </a:endParaRPr>
            </a:p>
          </p:txBody>
        </p:sp>
        <p:sp>
          <p:nvSpPr>
            <p:cNvPr id="6" name="TextBox 5"/>
            <p:cNvSpPr txBox="1"/>
            <p:nvPr/>
          </p:nvSpPr>
          <p:spPr>
            <a:xfrm>
              <a:off x="2381931" y="1961750"/>
              <a:ext cx="1175658" cy="400110"/>
            </a:xfrm>
            <a:prstGeom prst="rect">
              <a:avLst/>
            </a:prstGeom>
            <a:noFill/>
          </p:spPr>
          <p:txBody>
            <a:bodyPr wrap="square" rtlCol="0">
              <a:spAutoFit/>
            </a:bodyPr>
            <a:lstStyle/>
            <a:p>
              <a:r>
                <a:rPr lang="en-US" sz="2000" b="1" smtClean="0">
                  <a:latin typeface="Times New Roman" pitchFamily="18" charset="0"/>
                  <a:cs typeface="Times New Roman" pitchFamily="18" charset="0"/>
                </a:rPr>
                <a:t>QĐ 3810</a:t>
              </a:r>
              <a:endParaRPr lang="en-US" sz="2000" b="1">
                <a:latin typeface="Times New Roman" pitchFamily="18" charset="0"/>
                <a:cs typeface="Times New Roman" pitchFamily="18" charset="0"/>
              </a:endParaRPr>
            </a:p>
          </p:txBody>
        </p:sp>
        <p:sp>
          <p:nvSpPr>
            <p:cNvPr id="7" name="TextBox 6"/>
            <p:cNvSpPr txBox="1"/>
            <p:nvPr/>
          </p:nvSpPr>
          <p:spPr>
            <a:xfrm>
              <a:off x="7651978" y="1967197"/>
              <a:ext cx="1175658" cy="400110"/>
            </a:xfrm>
            <a:prstGeom prst="rect">
              <a:avLst/>
            </a:prstGeom>
            <a:noFill/>
          </p:spPr>
          <p:txBody>
            <a:bodyPr wrap="square" rtlCol="0">
              <a:spAutoFit/>
            </a:bodyPr>
            <a:lstStyle/>
            <a:p>
              <a:r>
                <a:rPr lang="en-US" sz="2000" b="1" smtClean="0">
                  <a:latin typeface="Times New Roman" pitchFamily="18" charset="0"/>
                  <a:cs typeface="Times New Roman" pitchFamily="18" charset="0"/>
                </a:rPr>
                <a:t>QĐ 2711</a:t>
              </a:r>
              <a:endParaRPr lang="en-US" sz="2000" b="1">
                <a:latin typeface="Times New Roman" pitchFamily="18" charset="0"/>
                <a:cs typeface="Times New Roman" pitchFamily="18" charset="0"/>
              </a:endParaRPr>
            </a:p>
          </p:txBody>
        </p:sp>
        <p:sp>
          <p:nvSpPr>
            <p:cNvPr id="8" name="Right Arrow 7"/>
            <p:cNvSpPr/>
            <p:nvPr/>
          </p:nvSpPr>
          <p:spPr>
            <a:xfrm>
              <a:off x="5246917" y="3127138"/>
              <a:ext cx="816429" cy="2830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imes New Roman" pitchFamily="18" charset="0"/>
                <a:cs typeface="Times New Roman" pitchFamily="18" charset="0"/>
              </a:endParaRPr>
            </a:p>
          </p:txBody>
        </p:sp>
      </p:grpSp>
      <p:sp>
        <p:nvSpPr>
          <p:cNvPr id="11" name="Rectangle 10"/>
          <p:cNvSpPr/>
          <p:nvPr/>
        </p:nvSpPr>
        <p:spPr>
          <a:xfrm>
            <a:off x="664028" y="4073996"/>
            <a:ext cx="10735696" cy="830997"/>
          </a:xfrm>
          <a:prstGeom prst="rect">
            <a:avLst/>
          </a:prstGeom>
        </p:spPr>
        <p:txBody>
          <a:bodyPr wrap="square">
            <a:spAutoFit/>
          </a:bodyPr>
          <a:lstStyle/>
          <a:p>
            <a:pPr algn="just"/>
            <a:r>
              <a:rPr lang="en-US" sz="2400" b="1" smtClean="0">
                <a:latin typeface="Times New Roman" pitchFamily="18" charset="0"/>
                <a:cs typeface="Times New Roman" pitchFamily="18" charset="0"/>
              </a:rPr>
              <a:t>* Tại </a:t>
            </a:r>
            <a:r>
              <a:rPr lang="en-US" sz="2400" b="1">
                <a:latin typeface="Times New Roman" pitchFamily="18" charset="0"/>
                <a:cs typeface="Times New Roman" pitchFamily="18" charset="0"/>
              </a:rPr>
              <a:t>mục 8.5: </a:t>
            </a:r>
            <a:r>
              <a:rPr lang="vi-VN" sz="2400">
                <a:latin typeface="Times New Roman" pitchFamily="18" charset="0"/>
                <a:cs typeface="Times New Roman" pitchFamily="18" charset="0"/>
              </a:rPr>
              <a:t>Sắt hoặc thép không hợp kim, dạng thanh và que ở dạng cuộn cuốn không đều, được cán nóng</a:t>
            </a:r>
            <a:endParaRPr lang="en-US" sz="2400">
              <a:latin typeface="Times New Roman" pitchFamily="18" charset="0"/>
              <a:cs typeface="Times New Roman" pitchFamily="18" charset="0"/>
            </a:endParaRPr>
          </a:p>
        </p:txBody>
      </p:sp>
      <p:sp>
        <p:nvSpPr>
          <p:cNvPr id="12" name="Rectangle 11"/>
          <p:cNvSpPr/>
          <p:nvPr/>
        </p:nvSpPr>
        <p:spPr>
          <a:xfrm>
            <a:off x="3554522" y="5383825"/>
            <a:ext cx="4813531" cy="400110"/>
          </a:xfrm>
          <a:prstGeom prst="rect">
            <a:avLst/>
          </a:prstGeom>
          <a:gradFill flip="none" rotWithShape="1">
            <a:gsLst>
              <a:gs pos="0">
                <a:srgbClr val="990099">
                  <a:tint val="66000"/>
                  <a:satMod val="160000"/>
                </a:srgbClr>
              </a:gs>
              <a:gs pos="50000">
                <a:srgbClr val="990099">
                  <a:tint val="44500"/>
                  <a:satMod val="160000"/>
                </a:srgbClr>
              </a:gs>
              <a:gs pos="100000">
                <a:srgbClr val="990099">
                  <a:tint val="23500"/>
                  <a:satMod val="160000"/>
                </a:srgbClr>
              </a:gs>
            </a:gsLst>
            <a:lin ang="16200000" scaled="1"/>
            <a:tileRect/>
          </a:gradFill>
        </p:spPr>
        <p:txBody>
          <a:bodyPr wrap="square">
            <a:spAutoFit/>
          </a:bodyPr>
          <a:lstStyle/>
          <a:p>
            <a:pPr algn="ctr">
              <a:spcAft>
                <a:spcPts val="600"/>
              </a:spcAft>
            </a:pPr>
            <a:r>
              <a:rPr lang="en-US" sz="2000" b="1" smtClean="0">
                <a:solidFill>
                  <a:srgbClr val="FF0000"/>
                </a:solidFill>
                <a:latin typeface="Times New Roman" pitchFamily="18" charset="0"/>
                <a:cs typeface="Times New Roman" pitchFamily="18" charset="0"/>
              </a:rPr>
              <a:t>BỔ SUNG MÃ HS:	</a:t>
            </a:r>
            <a:r>
              <a:rPr lang="vi-VN" sz="2000" smtClean="0">
                <a:latin typeface="Times New Roman" pitchFamily="18" charset="0"/>
                <a:cs typeface="Times New Roman" pitchFamily="18" charset="0"/>
              </a:rPr>
              <a:t>7213.91.30</a:t>
            </a:r>
            <a:endParaRPr lang="en-US" sz="2000">
              <a:latin typeface="Times New Roman" pitchFamily="18" charset="0"/>
              <a:cs typeface="Times New Roman" pitchFamily="18" charset="0"/>
            </a:endParaRPr>
          </a:p>
        </p:txBody>
      </p:sp>
    </p:spTree>
    <p:extLst>
      <p:ext uri="{BB962C8B-B14F-4D97-AF65-F5344CB8AC3E}">
        <p14:creationId xmlns:p14="http://schemas.microsoft.com/office/powerpoint/2010/main" val="3408073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15017" y="263392"/>
            <a:ext cx="4146097" cy="2677656"/>
          </a:xfrm>
          <a:prstGeom prst="rect">
            <a:avLst/>
          </a:prstGeom>
        </p:spPr>
        <p:txBody>
          <a:bodyPr wrap="square">
            <a:spAutoFit/>
          </a:bodyPr>
          <a:lstStyle/>
          <a:p>
            <a:pPr algn="just"/>
            <a:r>
              <a:rPr lang="en-US" sz="2400" b="1" smtClean="0">
                <a:latin typeface="Times New Roman" pitchFamily="18" charset="0"/>
                <a:cs typeface="Times New Roman" pitchFamily="18" charset="0"/>
              </a:rPr>
              <a:t>* Tại </a:t>
            </a:r>
            <a:r>
              <a:rPr lang="en-US" sz="2400" b="1">
                <a:latin typeface="Times New Roman" pitchFamily="18" charset="0"/>
                <a:cs typeface="Times New Roman" pitchFamily="18" charset="0"/>
              </a:rPr>
              <a:t>mục 8.6: </a:t>
            </a:r>
            <a:r>
              <a:rPr lang="vi-VN" sz="2400">
                <a:latin typeface="Times New Roman" pitchFamily="18" charset="0"/>
                <a:cs typeface="Times New Roman" pitchFamily="18" charset="0"/>
              </a:rPr>
              <a:t>Sắt hoặc thép không hợp kim ở dạng thanh và que khác, chưa được gia công quá mức rèn, cán nóng, kéo nóng hoặc ép đùn nóng, nhưng kể cả những dạng này được xoắn sau khi cán</a:t>
            </a:r>
            <a:endParaRPr lang="en-US" sz="2400">
              <a:latin typeface="Times New Roman" pitchFamily="18" charset="0"/>
              <a:cs typeface="Times New Roman" pitchFamily="18" charset="0"/>
            </a:endParaRPr>
          </a:p>
        </p:txBody>
      </p:sp>
      <p:grpSp>
        <p:nvGrpSpPr>
          <p:cNvPr id="13" name="Group 12"/>
          <p:cNvGrpSpPr/>
          <p:nvPr/>
        </p:nvGrpSpPr>
        <p:grpSpPr>
          <a:xfrm>
            <a:off x="5049701" y="655809"/>
            <a:ext cx="6507475" cy="1545428"/>
            <a:chOff x="2863285" y="1961750"/>
            <a:chExt cx="6646611" cy="1545428"/>
          </a:xfrm>
        </p:grpSpPr>
        <p:sp>
          <p:nvSpPr>
            <p:cNvPr id="14" name="Rectangle 13"/>
            <p:cNvSpPr/>
            <p:nvPr/>
          </p:nvSpPr>
          <p:spPr>
            <a:xfrm>
              <a:off x="2863285" y="2414571"/>
              <a:ext cx="2622777" cy="1092607"/>
            </a:xfrm>
            <a:prstGeom prst="rect">
              <a:avLst/>
            </a:prstGeom>
            <a:gradFill flip="none" rotWithShape="1">
              <a:gsLst>
                <a:gs pos="0">
                  <a:srgbClr val="990099">
                    <a:tint val="66000"/>
                    <a:satMod val="160000"/>
                  </a:srgbClr>
                </a:gs>
                <a:gs pos="50000">
                  <a:srgbClr val="990099">
                    <a:tint val="44500"/>
                    <a:satMod val="160000"/>
                  </a:srgbClr>
                </a:gs>
                <a:gs pos="100000">
                  <a:srgbClr val="990099">
                    <a:tint val="23500"/>
                    <a:satMod val="160000"/>
                  </a:srgbClr>
                </a:gs>
              </a:gsLst>
              <a:lin ang="16200000" scaled="1"/>
              <a:tileRect/>
            </a:gradFill>
          </p:spPr>
          <p:txBody>
            <a:bodyPr wrap="square">
              <a:spAutoFit/>
            </a:bodyPr>
            <a:lstStyle/>
            <a:p>
              <a:pPr algn="ctr">
                <a:spcAft>
                  <a:spcPts val="600"/>
                </a:spcAft>
              </a:pPr>
              <a:r>
                <a:rPr lang="en-US" sz="2000" b="1" smtClean="0">
                  <a:solidFill>
                    <a:srgbClr val="FF0000"/>
                  </a:solidFill>
                  <a:latin typeface="Times New Roman" pitchFamily="18" charset="0"/>
                  <a:cs typeface="Times New Roman" pitchFamily="18" charset="0"/>
                </a:rPr>
                <a:t>BỎ</a:t>
              </a:r>
              <a:r>
                <a:rPr lang="en-US" sz="2000" smtClean="0">
                  <a:solidFill>
                    <a:srgbClr val="FF0000"/>
                  </a:solidFill>
                  <a:latin typeface="Times New Roman" pitchFamily="18" charset="0"/>
                  <a:cs typeface="Times New Roman" pitchFamily="18" charset="0"/>
                </a:rPr>
                <a:t> </a:t>
              </a:r>
              <a:r>
                <a:rPr lang="en-US" sz="2000" b="1" smtClean="0">
                  <a:solidFill>
                    <a:srgbClr val="FF0000"/>
                  </a:solidFill>
                  <a:latin typeface="Times New Roman" pitchFamily="18" charset="0"/>
                  <a:cs typeface="Times New Roman" pitchFamily="18" charset="0"/>
                </a:rPr>
                <a:t>CÁC MÃ HS </a:t>
              </a:r>
            </a:p>
            <a:p>
              <a:pPr algn="ctr"/>
              <a:r>
                <a:rPr lang="vi-VN" sz="2000">
                  <a:latin typeface="Times New Roman" pitchFamily="18" charset="0"/>
                  <a:cs typeface="Times New Roman" pitchFamily="18" charset="0"/>
                </a:rPr>
                <a:t>7214.91.21</a:t>
              </a:r>
              <a:endParaRPr lang="en-US" sz="2000">
                <a:latin typeface="Times New Roman" pitchFamily="18" charset="0"/>
                <a:cs typeface="Times New Roman" pitchFamily="18" charset="0"/>
              </a:endParaRPr>
            </a:p>
            <a:p>
              <a:pPr algn="ctr"/>
              <a:r>
                <a:rPr lang="vi-VN" sz="2000">
                  <a:latin typeface="Times New Roman" pitchFamily="18" charset="0"/>
                  <a:cs typeface="Times New Roman" pitchFamily="18" charset="0"/>
                </a:rPr>
                <a:t>7214.91.29</a:t>
              </a:r>
              <a:endParaRPr lang="en-US" sz="2000">
                <a:latin typeface="Times New Roman" pitchFamily="18" charset="0"/>
                <a:cs typeface="Times New Roman" pitchFamily="18" charset="0"/>
              </a:endParaRPr>
            </a:p>
          </p:txBody>
        </p:sp>
        <p:sp>
          <p:nvSpPr>
            <p:cNvPr id="15" name="Rectangle 14"/>
            <p:cNvSpPr/>
            <p:nvPr/>
          </p:nvSpPr>
          <p:spPr>
            <a:xfrm>
              <a:off x="6628041" y="2568460"/>
              <a:ext cx="2881855" cy="784830"/>
            </a:xfrm>
            <a:prstGeom prst="rect">
              <a:avLst/>
            </a:prstGeom>
            <a:gradFill flip="none" rotWithShape="1">
              <a:gsLst>
                <a:gs pos="0">
                  <a:srgbClr val="990099">
                    <a:tint val="66000"/>
                    <a:satMod val="160000"/>
                  </a:srgbClr>
                </a:gs>
                <a:gs pos="50000">
                  <a:srgbClr val="990099">
                    <a:tint val="44500"/>
                    <a:satMod val="160000"/>
                  </a:srgbClr>
                </a:gs>
                <a:gs pos="100000">
                  <a:srgbClr val="990099">
                    <a:tint val="23500"/>
                    <a:satMod val="160000"/>
                  </a:srgbClr>
                </a:gs>
              </a:gsLst>
              <a:lin ang="16200000" scaled="1"/>
              <a:tileRect/>
            </a:gradFill>
          </p:spPr>
          <p:txBody>
            <a:bodyPr wrap="square">
              <a:spAutoFit/>
            </a:bodyPr>
            <a:lstStyle/>
            <a:p>
              <a:pPr algn="ctr">
                <a:spcAft>
                  <a:spcPts val="600"/>
                </a:spcAft>
              </a:pPr>
              <a:r>
                <a:rPr lang="en-US" sz="2000" b="1" smtClean="0">
                  <a:solidFill>
                    <a:srgbClr val="FF0000"/>
                  </a:solidFill>
                  <a:latin typeface="Times New Roman" pitchFamily="18" charset="0"/>
                  <a:cs typeface="Times New Roman" pitchFamily="18" charset="0"/>
                </a:rPr>
                <a:t>THAY THẾ MÃ HS</a:t>
              </a:r>
            </a:p>
            <a:p>
              <a:pPr algn="ctr"/>
              <a:r>
                <a:rPr lang="vi-VN" sz="2000">
                  <a:latin typeface="Times New Roman" pitchFamily="18" charset="0"/>
                  <a:cs typeface="Times New Roman" pitchFamily="18" charset="0"/>
                </a:rPr>
                <a:t>7214.91.20</a:t>
              </a:r>
              <a:endParaRPr lang="en-US" sz="2000">
                <a:latin typeface="Times New Roman" pitchFamily="18" charset="0"/>
                <a:cs typeface="Times New Roman" pitchFamily="18" charset="0"/>
              </a:endParaRPr>
            </a:p>
          </p:txBody>
        </p:sp>
        <p:sp>
          <p:nvSpPr>
            <p:cNvPr id="16" name="TextBox 15"/>
            <p:cNvSpPr txBox="1"/>
            <p:nvPr/>
          </p:nvSpPr>
          <p:spPr>
            <a:xfrm>
              <a:off x="3586844" y="1961750"/>
              <a:ext cx="1175659" cy="400110"/>
            </a:xfrm>
            <a:prstGeom prst="rect">
              <a:avLst/>
            </a:prstGeom>
            <a:noFill/>
          </p:spPr>
          <p:txBody>
            <a:bodyPr wrap="square" rtlCol="0">
              <a:spAutoFit/>
            </a:bodyPr>
            <a:lstStyle/>
            <a:p>
              <a:r>
                <a:rPr lang="en-US" sz="2000" b="1" smtClean="0">
                  <a:latin typeface="Times New Roman" pitchFamily="18" charset="0"/>
                  <a:cs typeface="Times New Roman" pitchFamily="18" charset="0"/>
                </a:rPr>
                <a:t>QĐ 3810</a:t>
              </a:r>
              <a:endParaRPr lang="en-US" sz="2000" b="1">
                <a:latin typeface="Times New Roman" pitchFamily="18" charset="0"/>
                <a:cs typeface="Times New Roman" pitchFamily="18" charset="0"/>
              </a:endParaRPr>
            </a:p>
          </p:txBody>
        </p:sp>
        <p:sp>
          <p:nvSpPr>
            <p:cNvPr id="17" name="TextBox 16"/>
            <p:cNvSpPr txBox="1"/>
            <p:nvPr/>
          </p:nvSpPr>
          <p:spPr>
            <a:xfrm>
              <a:off x="7481139" y="2014464"/>
              <a:ext cx="1175659" cy="400110"/>
            </a:xfrm>
            <a:prstGeom prst="rect">
              <a:avLst/>
            </a:prstGeom>
            <a:noFill/>
          </p:spPr>
          <p:txBody>
            <a:bodyPr wrap="square" rtlCol="0">
              <a:spAutoFit/>
            </a:bodyPr>
            <a:lstStyle/>
            <a:p>
              <a:r>
                <a:rPr lang="en-US" sz="2000" b="1" smtClean="0">
                  <a:latin typeface="Times New Roman" pitchFamily="18" charset="0"/>
                  <a:cs typeface="Times New Roman" pitchFamily="18" charset="0"/>
                </a:rPr>
                <a:t>QĐ 2711</a:t>
              </a:r>
              <a:endParaRPr lang="en-US" sz="2000" b="1">
                <a:latin typeface="Times New Roman" pitchFamily="18" charset="0"/>
                <a:cs typeface="Times New Roman" pitchFamily="18" charset="0"/>
              </a:endParaRPr>
            </a:p>
          </p:txBody>
        </p:sp>
        <p:sp>
          <p:nvSpPr>
            <p:cNvPr id="18" name="Right Arrow 17"/>
            <p:cNvSpPr/>
            <p:nvPr/>
          </p:nvSpPr>
          <p:spPr>
            <a:xfrm>
              <a:off x="5655130" y="2819361"/>
              <a:ext cx="816429" cy="2830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imes New Roman" pitchFamily="18" charset="0"/>
                <a:cs typeface="Times New Roman" pitchFamily="18" charset="0"/>
              </a:endParaRPr>
            </a:p>
          </p:txBody>
        </p:sp>
      </p:grpSp>
      <p:sp>
        <p:nvSpPr>
          <p:cNvPr id="22" name="Rectangle 21"/>
          <p:cNvSpPr/>
          <p:nvPr/>
        </p:nvSpPr>
        <p:spPr>
          <a:xfrm>
            <a:off x="6165184" y="3124197"/>
            <a:ext cx="5756573" cy="830997"/>
          </a:xfrm>
          <a:prstGeom prst="rect">
            <a:avLst/>
          </a:prstGeom>
        </p:spPr>
        <p:txBody>
          <a:bodyPr wrap="square">
            <a:spAutoFit/>
          </a:bodyPr>
          <a:lstStyle/>
          <a:p>
            <a:r>
              <a:rPr lang="en-US" sz="2400" b="1" smtClean="0">
                <a:latin typeface="Times New Roman" pitchFamily="18" charset="0"/>
                <a:cs typeface="Times New Roman" pitchFamily="18" charset="0"/>
              </a:rPr>
              <a:t>* Tại </a:t>
            </a:r>
            <a:r>
              <a:rPr lang="en-US" sz="2400" b="1">
                <a:latin typeface="Times New Roman" pitchFamily="18" charset="0"/>
                <a:cs typeface="Times New Roman" pitchFamily="18" charset="0"/>
              </a:rPr>
              <a:t>mục 8.8: </a:t>
            </a:r>
            <a:r>
              <a:rPr lang="en-US" sz="2400">
                <a:latin typeface="Times New Roman" pitchFamily="18" charset="0"/>
                <a:cs typeface="Times New Roman" pitchFamily="18" charset="0"/>
              </a:rPr>
              <a:t>T</a:t>
            </a:r>
            <a:r>
              <a:rPr lang="vi-VN" sz="2400">
                <a:latin typeface="Times New Roman" pitchFamily="18" charset="0"/>
                <a:cs typeface="Times New Roman" pitchFamily="18" charset="0"/>
              </a:rPr>
              <a:t>hép hợp kim khác được cán phẳng, có chiều rộng từ 600mm trở lên</a:t>
            </a:r>
            <a:endParaRPr lang="en-US" sz="2400">
              <a:latin typeface="Times New Roman" pitchFamily="18" charset="0"/>
              <a:cs typeface="Times New Roman" pitchFamily="18" charset="0"/>
            </a:endParaRPr>
          </a:p>
        </p:txBody>
      </p:sp>
      <p:sp>
        <p:nvSpPr>
          <p:cNvPr id="23" name="Rectangle 22"/>
          <p:cNvSpPr/>
          <p:nvPr/>
        </p:nvSpPr>
        <p:spPr>
          <a:xfrm>
            <a:off x="741247" y="3359139"/>
            <a:ext cx="4813531" cy="400110"/>
          </a:xfrm>
          <a:prstGeom prst="rect">
            <a:avLst/>
          </a:prstGeom>
          <a:gradFill flip="none" rotWithShape="1">
            <a:gsLst>
              <a:gs pos="0">
                <a:srgbClr val="990099">
                  <a:tint val="66000"/>
                  <a:satMod val="160000"/>
                </a:srgbClr>
              </a:gs>
              <a:gs pos="50000">
                <a:srgbClr val="990099">
                  <a:tint val="44500"/>
                  <a:satMod val="160000"/>
                </a:srgbClr>
              </a:gs>
              <a:gs pos="100000">
                <a:srgbClr val="990099">
                  <a:tint val="23500"/>
                  <a:satMod val="160000"/>
                </a:srgbClr>
              </a:gs>
            </a:gsLst>
            <a:lin ang="16200000" scaled="1"/>
            <a:tileRect/>
          </a:gradFill>
        </p:spPr>
        <p:txBody>
          <a:bodyPr wrap="square">
            <a:spAutoFit/>
          </a:bodyPr>
          <a:lstStyle/>
          <a:p>
            <a:pPr algn="ctr">
              <a:spcAft>
                <a:spcPts val="600"/>
              </a:spcAft>
            </a:pPr>
            <a:r>
              <a:rPr lang="en-US" sz="2000" b="1" smtClean="0">
                <a:solidFill>
                  <a:srgbClr val="FF0000"/>
                </a:solidFill>
                <a:latin typeface="Times New Roman" pitchFamily="18" charset="0"/>
                <a:cs typeface="Times New Roman" pitchFamily="18" charset="0"/>
              </a:rPr>
              <a:t>BỔ SUNG MÃ HS:	</a:t>
            </a:r>
            <a:r>
              <a:rPr lang="vi-VN" sz="2000">
                <a:latin typeface="Times New Roman" pitchFamily="18" charset="0"/>
                <a:cs typeface="Times New Roman" pitchFamily="18" charset="0"/>
              </a:rPr>
              <a:t>7225.92.20</a:t>
            </a:r>
            <a:endParaRPr lang="en-US" sz="2000">
              <a:latin typeface="Times New Roman" pitchFamily="18" charset="0"/>
              <a:cs typeface="Times New Roman" pitchFamily="18" charset="0"/>
            </a:endParaRPr>
          </a:p>
        </p:txBody>
      </p:sp>
      <p:sp>
        <p:nvSpPr>
          <p:cNvPr id="24" name="Rectangle 23"/>
          <p:cNvSpPr/>
          <p:nvPr/>
        </p:nvSpPr>
        <p:spPr>
          <a:xfrm>
            <a:off x="415016" y="4793325"/>
            <a:ext cx="4527097" cy="1200329"/>
          </a:xfrm>
          <a:prstGeom prst="rect">
            <a:avLst/>
          </a:prstGeom>
        </p:spPr>
        <p:txBody>
          <a:bodyPr wrap="square">
            <a:spAutoFit/>
          </a:bodyPr>
          <a:lstStyle/>
          <a:p>
            <a:pPr algn="just"/>
            <a:r>
              <a:rPr lang="en-US" sz="2400" b="1" smtClean="0">
                <a:latin typeface="Times New Roman" pitchFamily="18" charset="0"/>
                <a:cs typeface="Times New Roman" pitchFamily="18" charset="0"/>
              </a:rPr>
              <a:t>* Tại </a:t>
            </a:r>
            <a:r>
              <a:rPr lang="en-US" sz="2400" b="1">
                <a:latin typeface="Times New Roman" pitchFamily="18" charset="0"/>
                <a:cs typeface="Times New Roman" pitchFamily="18" charset="0"/>
              </a:rPr>
              <a:t>mục 8.10: </a:t>
            </a:r>
            <a:r>
              <a:rPr lang="vi-VN" sz="2400">
                <a:latin typeface="Times New Roman" pitchFamily="18" charset="0"/>
                <a:cs typeface="Times New Roman" pitchFamily="18" charset="0"/>
              </a:rPr>
              <a:t>Các dạng thanh và que, của thép hợp kim khác, được cán nóng, dạng cuộc không đều</a:t>
            </a:r>
            <a:endParaRPr lang="en-US" sz="2400">
              <a:latin typeface="Times New Roman" pitchFamily="18" charset="0"/>
              <a:cs typeface="Times New Roman" pitchFamily="18" charset="0"/>
            </a:endParaRPr>
          </a:p>
        </p:txBody>
      </p:sp>
      <p:grpSp>
        <p:nvGrpSpPr>
          <p:cNvPr id="25" name="Group 24"/>
          <p:cNvGrpSpPr/>
          <p:nvPr/>
        </p:nvGrpSpPr>
        <p:grpSpPr>
          <a:xfrm>
            <a:off x="5373284" y="4476433"/>
            <a:ext cx="6418313" cy="1834113"/>
            <a:chOff x="3091112" y="1826953"/>
            <a:chExt cx="6418313" cy="1834113"/>
          </a:xfrm>
        </p:grpSpPr>
        <p:sp>
          <p:nvSpPr>
            <p:cNvPr id="26" name="Rectangle 25"/>
            <p:cNvSpPr/>
            <p:nvPr/>
          </p:nvSpPr>
          <p:spPr>
            <a:xfrm>
              <a:off x="3091112" y="2568459"/>
              <a:ext cx="2094138" cy="784830"/>
            </a:xfrm>
            <a:prstGeom prst="rect">
              <a:avLst/>
            </a:prstGeom>
            <a:gradFill flip="none" rotWithShape="1">
              <a:gsLst>
                <a:gs pos="0">
                  <a:srgbClr val="990099">
                    <a:tint val="66000"/>
                    <a:satMod val="160000"/>
                  </a:srgbClr>
                </a:gs>
                <a:gs pos="50000">
                  <a:srgbClr val="990099">
                    <a:tint val="44500"/>
                    <a:satMod val="160000"/>
                  </a:srgbClr>
                </a:gs>
                <a:gs pos="100000">
                  <a:srgbClr val="990099">
                    <a:tint val="23500"/>
                    <a:satMod val="160000"/>
                  </a:srgbClr>
                </a:gs>
              </a:gsLst>
              <a:lin ang="16200000" scaled="1"/>
              <a:tileRect/>
            </a:gradFill>
          </p:spPr>
          <p:txBody>
            <a:bodyPr wrap="square">
              <a:spAutoFit/>
            </a:bodyPr>
            <a:lstStyle/>
            <a:p>
              <a:pPr algn="ctr">
                <a:spcAft>
                  <a:spcPts val="600"/>
                </a:spcAft>
              </a:pPr>
              <a:r>
                <a:rPr lang="en-US" sz="2000" b="1" smtClean="0">
                  <a:solidFill>
                    <a:srgbClr val="FF0000"/>
                  </a:solidFill>
                  <a:latin typeface="Times New Roman" pitchFamily="18" charset="0"/>
                  <a:cs typeface="Times New Roman" pitchFamily="18" charset="0"/>
                </a:rPr>
                <a:t>BỎ</a:t>
              </a:r>
              <a:r>
                <a:rPr lang="en-US" sz="2000" smtClean="0">
                  <a:solidFill>
                    <a:srgbClr val="FF0000"/>
                  </a:solidFill>
                  <a:latin typeface="Times New Roman" pitchFamily="18" charset="0"/>
                  <a:cs typeface="Times New Roman" pitchFamily="18" charset="0"/>
                </a:rPr>
                <a:t> </a:t>
              </a:r>
              <a:r>
                <a:rPr lang="en-US" sz="2000" b="1" smtClean="0">
                  <a:solidFill>
                    <a:srgbClr val="FF0000"/>
                  </a:solidFill>
                  <a:latin typeface="Times New Roman" pitchFamily="18" charset="0"/>
                  <a:cs typeface="Times New Roman" pitchFamily="18" charset="0"/>
                </a:rPr>
                <a:t>MÃ HS </a:t>
              </a:r>
            </a:p>
            <a:p>
              <a:pPr algn="ctr"/>
              <a:r>
                <a:rPr lang="vi-VN" sz="2000">
                  <a:latin typeface="Times New Roman" pitchFamily="18" charset="0"/>
                  <a:cs typeface="Times New Roman" pitchFamily="18" charset="0"/>
                </a:rPr>
                <a:t>7227.90.00</a:t>
              </a:r>
              <a:endParaRPr lang="en-US" sz="2000">
                <a:latin typeface="Times New Roman" pitchFamily="18" charset="0"/>
                <a:cs typeface="Times New Roman" pitchFamily="18" charset="0"/>
              </a:endParaRPr>
            </a:p>
          </p:txBody>
        </p:sp>
        <p:sp>
          <p:nvSpPr>
            <p:cNvPr id="27" name="Rectangle 26"/>
            <p:cNvSpPr/>
            <p:nvPr/>
          </p:nvSpPr>
          <p:spPr>
            <a:xfrm>
              <a:off x="6559396" y="2260683"/>
              <a:ext cx="2950029" cy="1400383"/>
            </a:xfrm>
            <a:prstGeom prst="rect">
              <a:avLst/>
            </a:prstGeom>
            <a:gradFill flip="none" rotWithShape="1">
              <a:gsLst>
                <a:gs pos="0">
                  <a:srgbClr val="990099">
                    <a:tint val="66000"/>
                    <a:satMod val="160000"/>
                  </a:srgbClr>
                </a:gs>
                <a:gs pos="50000">
                  <a:srgbClr val="990099">
                    <a:tint val="44500"/>
                    <a:satMod val="160000"/>
                  </a:srgbClr>
                </a:gs>
                <a:gs pos="100000">
                  <a:srgbClr val="990099">
                    <a:tint val="23500"/>
                    <a:satMod val="160000"/>
                  </a:srgbClr>
                </a:gs>
              </a:gsLst>
              <a:lin ang="16200000" scaled="1"/>
              <a:tileRect/>
            </a:gradFill>
          </p:spPr>
          <p:txBody>
            <a:bodyPr wrap="square">
              <a:spAutoFit/>
            </a:bodyPr>
            <a:lstStyle/>
            <a:p>
              <a:pPr algn="ctr">
                <a:spcAft>
                  <a:spcPts val="600"/>
                </a:spcAft>
              </a:pPr>
              <a:r>
                <a:rPr lang="en-US" sz="2000" b="1" smtClean="0">
                  <a:solidFill>
                    <a:srgbClr val="FF0000"/>
                  </a:solidFill>
                  <a:latin typeface="Times New Roman" pitchFamily="18" charset="0"/>
                  <a:cs typeface="Times New Roman" pitchFamily="18" charset="0"/>
                </a:rPr>
                <a:t>THAY THẾ, BỔ SUNG CÁC MÃ HS</a:t>
              </a:r>
            </a:p>
            <a:p>
              <a:pPr algn="ctr"/>
              <a:r>
                <a:rPr lang="vi-VN" sz="2000">
                  <a:latin typeface="Times New Roman" pitchFamily="18" charset="0"/>
                  <a:cs typeface="Times New Roman" pitchFamily="18" charset="0"/>
                </a:rPr>
                <a:t>7227.90.10</a:t>
              </a:r>
              <a:endParaRPr lang="en-US" sz="2000">
                <a:latin typeface="Times New Roman" pitchFamily="18" charset="0"/>
                <a:cs typeface="Times New Roman" pitchFamily="18" charset="0"/>
              </a:endParaRPr>
            </a:p>
            <a:p>
              <a:pPr algn="ctr"/>
              <a:r>
                <a:rPr lang="vi-VN" sz="2000">
                  <a:latin typeface="Times New Roman" pitchFamily="18" charset="0"/>
                  <a:cs typeface="Times New Roman" pitchFamily="18" charset="0"/>
                </a:rPr>
                <a:t>7227.90.90</a:t>
              </a:r>
              <a:endParaRPr lang="en-US" sz="2000">
                <a:latin typeface="Times New Roman" pitchFamily="18" charset="0"/>
                <a:cs typeface="Times New Roman" pitchFamily="18" charset="0"/>
              </a:endParaRPr>
            </a:p>
          </p:txBody>
        </p:sp>
        <p:sp>
          <p:nvSpPr>
            <p:cNvPr id="28" name="TextBox 27"/>
            <p:cNvSpPr txBox="1"/>
            <p:nvPr/>
          </p:nvSpPr>
          <p:spPr>
            <a:xfrm>
              <a:off x="3550352" y="2060628"/>
              <a:ext cx="1175658" cy="400110"/>
            </a:xfrm>
            <a:prstGeom prst="rect">
              <a:avLst/>
            </a:prstGeom>
            <a:noFill/>
          </p:spPr>
          <p:txBody>
            <a:bodyPr wrap="square" rtlCol="0">
              <a:spAutoFit/>
            </a:bodyPr>
            <a:lstStyle/>
            <a:p>
              <a:r>
                <a:rPr lang="en-US" sz="2000" b="1" smtClean="0">
                  <a:latin typeface="Times New Roman" pitchFamily="18" charset="0"/>
                  <a:cs typeface="Times New Roman" pitchFamily="18" charset="0"/>
                </a:rPr>
                <a:t>QĐ 3810</a:t>
              </a:r>
              <a:endParaRPr lang="en-US" sz="2000" b="1">
                <a:latin typeface="Times New Roman" pitchFamily="18" charset="0"/>
                <a:cs typeface="Times New Roman" pitchFamily="18" charset="0"/>
              </a:endParaRPr>
            </a:p>
          </p:txBody>
        </p:sp>
        <p:sp>
          <p:nvSpPr>
            <p:cNvPr id="29" name="TextBox 28"/>
            <p:cNvSpPr txBox="1"/>
            <p:nvPr/>
          </p:nvSpPr>
          <p:spPr>
            <a:xfrm>
              <a:off x="7446581" y="1826953"/>
              <a:ext cx="1175658" cy="400110"/>
            </a:xfrm>
            <a:prstGeom prst="rect">
              <a:avLst/>
            </a:prstGeom>
            <a:noFill/>
          </p:spPr>
          <p:txBody>
            <a:bodyPr wrap="square" rtlCol="0">
              <a:spAutoFit/>
            </a:bodyPr>
            <a:lstStyle/>
            <a:p>
              <a:r>
                <a:rPr lang="en-US" sz="2000" b="1" smtClean="0">
                  <a:latin typeface="Times New Roman" pitchFamily="18" charset="0"/>
                  <a:cs typeface="Times New Roman" pitchFamily="18" charset="0"/>
                </a:rPr>
                <a:t>QĐ 2711</a:t>
              </a:r>
              <a:endParaRPr lang="en-US" sz="2000" b="1">
                <a:latin typeface="Times New Roman" pitchFamily="18" charset="0"/>
                <a:cs typeface="Times New Roman" pitchFamily="18" charset="0"/>
              </a:endParaRPr>
            </a:p>
          </p:txBody>
        </p:sp>
        <p:sp>
          <p:nvSpPr>
            <p:cNvPr id="30" name="Right Arrow 29"/>
            <p:cNvSpPr/>
            <p:nvPr/>
          </p:nvSpPr>
          <p:spPr>
            <a:xfrm>
              <a:off x="5483840" y="2819360"/>
              <a:ext cx="816429" cy="2830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imes New Roman" pitchFamily="18" charset="0"/>
                <a:cs typeface="Times New Roman" pitchFamily="18" charset="0"/>
              </a:endParaRPr>
            </a:p>
          </p:txBody>
        </p:sp>
      </p:grpSp>
    </p:spTree>
    <p:extLst>
      <p:ext uri="{BB962C8B-B14F-4D97-AF65-F5344CB8AC3E}">
        <p14:creationId xmlns:p14="http://schemas.microsoft.com/office/powerpoint/2010/main" val="34359496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1209" y="381391"/>
            <a:ext cx="4952381" cy="400110"/>
          </a:xfrm>
          <a:prstGeom prst="rect">
            <a:avLst/>
          </a:prstGeom>
        </p:spPr>
        <p:txBody>
          <a:bodyPr wrap="none">
            <a:spAutoFit/>
          </a:bodyPr>
          <a:lstStyle/>
          <a:p>
            <a:r>
              <a:rPr lang="en-US" sz="2000" b="1" smtClean="0">
                <a:latin typeface="Times New Roman" pitchFamily="18" charset="0"/>
                <a:cs typeface="Times New Roman" pitchFamily="18" charset="0"/>
              </a:rPr>
              <a:t>IX. DẦU NHỜN ĐỘNG CƠ ĐỐT TRONG </a:t>
            </a:r>
            <a:endParaRPr lang="en-US" sz="2000"/>
          </a:p>
        </p:txBody>
      </p:sp>
      <p:sp>
        <p:nvSpPr>
          <p:cNvPr id="3" name="Rectangle 2"/>
          <p:cNvSpPr/>
          <p:nvPr/>
        </p:nvSpPr>
        <p:spPr>
          <a:xfrm>
            <a:off x="5673590" y="171194"/>
            <a:ext cx="5952353" cy="830997"/>
          </a:xfrm>
          <a:prstGeom prst="rect">
            <a:avLst/>
          </a:prstGeom>
        </p:spPr>
        <p:txBody>
          <a:bodyPr wrap="square">
            <a:spAutoFit/>
          </a:bodyPr>
          <a:lstStyle/>
          <a:p>
            <a:pPr algn="ctr"/>
            <a:r>
              <a:rPr lang="vi-VN" sz="2400" b="1" smtClean="0">
                <a:solidFill>
                  <a:srgbClr val="FF00FF"/>
                </a:solidFill>
                <a:latin typeface="Times New Roman" pitchFamily="18" charset="0"/>
                <a:cs typeface="Times New Roman" pitchFamily="18" charset="0"/>
              </a:rPr>
              <a:t>QCVN 14:2018/BKHCN</a:t>
            </a:r>
            <a:r>
              <a:rPr lang="en-US" sz="2400" b="1" smtClean="0">
                <a:solidFill>
                  <a:srgbClr val="FF00FF"/>
                </a:solidFill>
                <a:latin typeface="Times New Roman" pitchFamily="18" charset="0"/>
                <a:cs typeface="Times New Roman" pitchFamily="18" charset="0"/>
              </a:rPr>
              <a:t> </a:t>
            </a:r>
          </a:p>
          <a:p>
            <a:pPr algn="ctr"/>
            <a:r>
              <a:rPr lang="vi-VN" sz="2400" b="1" smtClean="0">
                <a:solidFill>
                  <a:srgbClr val="FF00FF"/>
                </a:solidFill>
                <a:latin typeface="Times New Roman" pitchFamily="18" charset="0"/>
                <a:cs typeface="Times New Roman" pitchFamily="18" charset="0"/>
              </a:rPr>
              <a:t>và</a:t>
            </a:r>
            <a:r>
              <a:rPr lang="en-US" sz="2400" b="1" smtClean="0">
                <a:solidFill>
                  <a:srgbClr val="FF00FF"/>
                </a:solidFill>
                <a:latin typeface="Times New Roman" pitchFamily="18" charset="0"/>
                <a:cs typeface="Times New Roman" pitchFamily="18" charset="0"/>
              </a:rPr>
              <a:t> </a:t>
            </a:r>
            <a:r>
              <a:rPr lang="vi-VN" sz="2400" b="1" smtClean="0">
                <a:solidFill>
                  <a:srgbClr val="FF00FF"/>
                </a:solidFill>
                <a:latin typeface="Times New Roman" pitchFamily="18" charset="0"/>
                <a:cs typeface="Times New Roman" pitchFamily="18" charset="0"/>
              </a:rPr>
              <a:t>Sửa đổi 1:2018 QCVN</a:t>
            </a:r>
            <a:r>
              <a:rPr lang="en-US" sz="2400" b="1" smtClean="0">
                <a:solidFill>
                  <a:srgbClr val="FF00FF"/>
                </a:solidFill>
                <a:latin typeface="Times New Roman" pitchFamily="18" charset="0"/>
                <a:cs typeface="Times New Roman" pitchFamily="18" charset="0"/>
              </a:rPr>
              <a:t> </a:t>
            </a:r>
            <a:r>
              <a:rPr lang="vi-VN" sz="2400" b="1" smtClean="0">
                <a:solidFill>
                  <a:srgbClr val="FF00FF"/>
                </a:solidFill>
                <a:latin typeface="Times New Roman" pitchFamily="18" charset="0"/>
                <a:cs typeface="Times New Roman" pitchFamily="18" charset="0"/>
              </a:rPr>
              <a:t>14:2018/BKHCN</a:t>
            </a:r>
            <a:endParaRPr lang="en-US" sz="2400">
              <a:solidFill>
                <a:srgbClr val="FF00FF"/>
              </a:solidFill>
            </a:endParaRPr>
          </a:p>
        </p:txBody>
      </p:sp>
      <p:grpSp>
        <p:nvGrpSpPr>
          <p:cNvPr id="4" name="Group 3"/>
          <p:cNvGrpSpPr/>
          <p:nvPr/>
        </p:nvGrpSpPr>
        <p:grpSpPr>
          <a:xfrm>
            <a:off x="889318" y="1282554"/>
            <a:ext cx="9710057" cy="1717981"/>
            <a:chOff x="881742" y="1789198"/>
            <a:chExt cx="9710057" cy="1717981"/>
          </a:xfrm>
        </p:grpSpPr>
        <p:sp>
          <p:nvSpPr>
            <p:cNvPr id="5" name="Rectangle 4"/>
            <p:cNvSpPr/>
            <p:nvPr/>
          </p:nvSpPr>
          <p:spPr>
            <a:xfrm>
              <a:off x="881742" y="2414572"/>
              <a:ext cx="4136572" cy="1092607"/>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p:spPr>
          <p:txBody>
            <a:bodyPr wrap="square">
              <a:spAutoFit/>
            </a:bodyPr>
            <a:lstStyle/>
            <a:p>
              <a:pPr algn="ctr">
                <a:spcAft>
                  <a:spcPts val="600"/>
                </a:spcAft>
              </a:pPr>
              <a:r>
                <a:rPr lang="en-US" sz="2000" b="1" smtClean="0">
                  <a:solidFill>
                    <a:srgbClr val="FF0000"/>
                  </a:solidFill>
                  <a:latin typeface="Times New Roman" pitchFamily="18" charset="0"/>
                  <a:cs typeface="Times New Roman" pitchFamily="18" charset="0"/>
                </a:rPr>
                <a:t>BÃI BỎ</a:t>
              </a:r>
              <a:r>
                <a:rPr lang="en-US" sz="2000" smtClean="0">
                  <a:solidFill>
                    <a:srgbClr val="FF0000"/>
                  </a:solidFill>
                  <a:latin typeface="Times New Roman" pitchFamily="18" charset="0"/>
                  <a:cs typeface="Times New Roman" pitchFamily="18" charset="0"/>
                </a:rPr>
                <a:t> </a:t>
              </a:r>
              <a:endParaRPr lang="en-US" sz="2000">
                <a:solidFill>
                  <a:srgbClr val="FF0000"/>
                </a:solidFill>
                <a:latin typeface="Times New Roman" pitchFamily="18" charset="0"/>
                <a:cs typeface="Times New Roman" pitchFamily="18" charset="0"/>
              </a:endParaRPr>
            </a:p>
            <a:p>
              <a:pPr algn="ctr"/>
              <a:r>
                <a:rPr lang="en-US" sz="2000">
                  <a:latin typeface="Times New Roman" pitchFamily="18" charset="0"/>
                  <a:cs typeface="Times New Roman" pitchFamily="18" charset="0"/>
                </a:rPr>
                <a:t>+</a:t>
              </a:r>
              <a:r>
                <a:rPr lang="vi-VN" sz="2000">
                  <a:latin typeface="Times New Roman" pitchFamily="18" charset="0"/>
                  <a:cs typeface="Times New Roman" pitchFamily="18" charset="0"/>
                </a:rPr>
                <a:t> Thông tư số 07/2017/TT-BKHCN</a:t>
              </a:r>
              <a:endParaRPr lang="en-US" sz="2000">
                <a:latin typeface="Times New Roman" pitchFamily="18" charset="0"/>
                <a:cs typeface="Times New Roman" pitchFamily="18" charset="0"/>
              </a:endParaRPr>
            </a:p>
            <a:p>
              <a:pPr algn="ctr"/>
              <a:r>
                <a:rPr lang="en-US" sz="2000">
                  <a:latin typeface="Times New Roman" pitchFamily="18" charset="0"/>
                  <a:cs typeface="Times New Roman" pitchFamily="18" charset="0"/>
                </a:rPr>
                <a:t>+</a:t>
              </a:r>
              <a:r>
                <a:rPr lang="vi-VN" sz="2000">
                  <a:latin typeface="Times New Roman" pitchFamily="18" charset="0"/>
                  <a:cs typeface="Times New Roman" pitchFamily="18" charset="0"/>
                </a:rPr>
                <a:t> Thông tư số 27/2012/TT-BKHCN</a:t>
              </a:r>
              <a:endParaRPr lang="en-US" sz="2000">
                <a:latin typeface="Times New Roman" pitchFamily="18" charset="0"/>
                <a:cs typeface="Times New Roman" pitchFamily="18" charset="0"/>
              </a:endParaRPr>
            </a:p>
          </p:txBody>
        </p:sp>
        <p:sp>
          <p:nvSpPr>
            <p:cNvPr id="6" name="Rectangle 5"/>
            <p:cNvSpPr/>
            <p:nvPr/>
          </p:nvSpPr>
          <p:spPr>
            <a:xfrm>
              <a:off x="6281056" y="2568460"/>
              <a:ext cx="4310743" cy="78483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p:spPr>
          <p:txBody>
            <a:bodyPr wrap="square">
              <a:spAutoFit/>
            </a:bodyPr>
            <a:lstStyle/>
            <a:p>
              <a:pPr algn="ctr">
                <a:spcAft>
                  <a:spcPts val="600"/>
                </a:spcAft>
              </a:pPr>
              <a:r>
                <a:rPr lang="en-US" sz="2000" b="1" smtClean="0">
                  <a:solidFill>
                    <a:srgbClr val="FF0000"/>
                  </a:solidFill>
                  <a:latin typeface="Times New Roman" pitchFamily="18" charset="0"/>
                  <a:cs typeface="Times New Roman" pitchFamily="18" charset="0"/>
                </a:rPr>
                <a:t>BỔ SUNG</a:t>
              </a:r>
            </a:p>
            <a:p>
              <a:pPr algn="ctr"/>
              <a:r>
                <a:rPr lang="vi-VN" sz="2000" smtClean="0">
                  <a:latin typeface="Times New Roman" pitchFamily="18" charset="0"/>
                  <a:cs typeface="Times New Roman" pitchFamily="18" charset="0"/>
                </a:rPr>
                <a:t>Thông </a:t>
              </a:r>
              <a:r>
                <a:rPr lang="vi-VN" sz="2000">
                  <a:latin typeface="Times New Roman" pitchFamily="18" charset="0"/>
                  <a:cs typeface="Times New Roman" pitchFamily="18" charset="0"/>
                </a:rPr>
                <a:t>tư số 06/2020/TT-BKHCN</a:t>
              </a:r>
              <a:endParaRPr lang="en-US" sz="2000">
                <a:latin typeface="Times New Roman" pitchFamily="18" charset="0"/>
                <a:cs typeface="Times New Roman" pitchFamily="18" charset="0"/>
              </a:endParaRPr>
            </a:p>
          </p:txBody>
        </p:sp>
        <p:sp>
          <p:nvSpPr>
            <p:cNvPr id="7" name="TextBox 6"/>
            <p:cNvSpPr txBox="1"/>
            <p:nvPr/>
          </p:nvSpPr>
          <p:spPr>
            <a:xfrm>
              <a:off x="2362199" y="1789198"/>
              <a:ext cx="1175658" cy="400110"/>
            </a:xfrm>
            <a:prstGeom prst="rect">
              <a:avLst/>
            </a:prstGeom>
            <a:noFill/>
          </p:spPr>
          <p:txBody>
            <a:bodyPr wrap="square" rtlCol="0">
              <a:spAutoFit/>
            </a:bodyPr>
            <a:lstStyle/>
            <a:p>
              <a:r>
                <a:rPr lang="en-US" sz="2000" b="1" smtClean="0">
                  <a:latin typeface="Times New Roman" pitchFamily="18" charset="0"/>
                  <a:cs typeface="Times New Roman" pitchFamily="18" charset="0"/>
                </a:rPr>
                <a:t>QĐ 3810</a:t>
              </a:r>
              <a:endParaRPr lang="en-US" sz="2000" b="1">
                <a:latin typeface="Times New Roman" pitchFamily="18" charset="0"/>
                <a:cs typeface="Times New Roman" pitchFamily="18" charset="0"/>
              </a:endParaRPr>
            </a:p>
          </p:txBody>
        </p:sp>
        <p:sp>
          <p:nvSpPr>
            <p:cNvPr id="8" name="TextBox 7"/>
            <p:cNvSpPr txBox="1"/>
            <p:nvPr/>
          </p:nvSpPr>
          <p:spPr>
            <a:xfrm>
              <a:off x="7848598" y="2014462"/>
              <a:ext cx="1175658" cy="400110"/>
            </a:xfrm>
            <a:prstGeom prst="rect">
              <a:avLst/>
            </a:prstGeom>
            <a:noFill/>
          </p:spPr>
          <p:txBody>
            <a:bodyPr wrap="square" rtlCol="0">
              <a:spAutoFit/>
            </a:bodyPr>
            <a:lstStyle/>
            <a:p>
              <a:r>
                <a:rPr lang="en-US" sz="2000" b="1" smtClean="0">
                  <a:latin typeface="Times New Roman" pitchFamily="18" charset="0"/>
                  <a:cs typeface="Times New Roman" pitchFamily="18" charset="0"/>
                </a:rPr>
                <a:t>QĐ 2711</a:t>
              </a:r>
              <a:endParaRPr lang="en-US" sz="2000" b="1">
                <a:latin typeface="Times New Roman" pitchFamily="18" charset="0"/>
                <a:cs typeface="Times New Roman" pitchFamily="18" charset="0"/>
              </a:endParaRPr>
            </a:p>
          </p:txBody>
        </p:sp>
        <p:sp>
          <p:nvSpPr>
            <p:cNvPr id="9" name="Right Arrow 8"/>
            <p:cNvSpPr/>
            <p:nvPr/>
          </p:nvSpPr>
          <p:spPr>
            <a:xfrm>
              <a:off x="5257800" y="2797629"/>
              <a:ext cx="816429" cy="2830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6" name="Picture 2" descr="PHÂN TÍCH DẦU GỐC LÀ GÌ - KNC Co.,Lt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2682" y="3569477"/>
            <a:ext cx="3449844" cy="2539085"/>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5025890" y="4244319"/>
            <a:ext cx="6410264" cy="809249"/>
            <a:chOff x="1412422" y="2414572"/>
            <a:chExt cx="8611104" cy="809249"/>
          </a:xfrm>
        </p:grpSpPr>
        <p:sp>
          <p:nvSpPr>
            <p:cNvPr id="12" name="Rectangle 11"/>
            <p:cNvSpPr/>
            <p:nvPr/>
          </p:nvSpPr>
          <p:spPr>
            <a:xfrm>
              <a:off x="1412422" y="2414572"/>
              <a:ext cx="3592286" cy="78483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p:spPr>
          <p:txBody>
            <a:bodyPr wrap="square">
              <a:spAutoFit/>
            </a:bodyPr>
            <a:lstStyle/>
            <a:p>
              <a:pPr algn="ctr">
                <a:spcAft>
                  <a:spcPts val="600"/>
                </a:spcAft>
              </a:pPr>
              <a:r>
                <a:rPr lang="en-US" sz="2000" b="1" smtClean="0">
                  <a:solidFill>
                    <a:srgbClr val="FF0000"/>
                  </a:solidFill>
                  <a:latin typeface="Times New Roman" pitchFamily="18" charset="0"/>
                  <a:cs typeface="Times New Roman" pitchFamily="18" charset="0"/>
                </a:rPr>
                <a:t>BỎ</a:t>
              </a:r>
              <a:r>
                <a:rPr lang="en-US" sz="2000" smtClean="0">
                  <a:solidFill>
                    <a:srgbClr val="FF0000"/>
                  </a:solidFill>
                  <a:latin typeface="Times New Roman" pitchFamily="18" charset="0"/>
                  <a:cs typeface="Times New Roman" pitchFamily="18" charset="0"/>
                </a:rPr>
                <a:t> </a:t>
              </a:r>
              <a:r>
                <a:rPr lang="en-US" sz="2000" b="1" smtClean="0">
                  <a:solidFill>
                    <a:srgbClr val="FF0000"/>
                  </a:solidFill>
                  <a:latin typeface="Times New Roman" pitchFamily="18" charset="0"/>
                  <a:cs typeface="Times New Roman" pitchFamily="18" charset="0"/>
                </a:rPr>
                <a:t>MÃ HS</a:t>
              </a:r>
              <a:r>
                <a:rPr lang="vi-VN" sz="2000">
                  <a:latin typeface="Times New Roman" pitchFamily="18" charset="0"/>
                  <a:cs typeface="Times New Roman" pitchFamily="18" charset="0"/>
                </a:rPr>
                <a:t> </a:t>
              </a:r>
              <a:endParaRPr lang="en-US" sz="2000" smtClean="0">
                <a:latin typeface="Times New Roman" pitchFamily="18" charset="0"/>
                <a:cs typeface="Times New Roman" pitchFamily="18" charset="0"/>
              </a:endParaRPr>
            </a:p>
            <a:p>
              <a:pPr algn="ctr">
                <a:spcAft>
                  <a:spcPts val="600"/>
                </a:spcAft>
              </a:pPr>
              <a:r>
                <a:rPr lang="vi-VN" sz="2000" smtClean="0">
                  <a:latin typeface="Times New Roman" pitchFamily="18" charset="0"/>
                  <a:cs typeface="Times New Roman" pitchFamily="18" charset="0"/>
                </a:rPr>
                <a:t>2710.19.43</a:t>
              </a:r>
              <a:r>
                <a:rPr lang="en-US" sz="2000" b="1" smtClean="0">
                  <a:solidFill>
                    <a:srgbClr val="FF0000"/>
                  </a:solidFill>
                  <a:latin typeface="Times New Roman" pitchFamily="18" charset="0"/>
                  <a:cs typeface="Times New Roman" pitchFamily="18" charset="0"/>
                </a:rPr>
                <a:t> </a:t>
              </a:r>
            </a:p>
          </p:txBody>
        </p:sp>
        <p:sp>
          <p:nvSpPr>
            <p:cNvPr id="13" name="Rectangle 12"/>
            <p:cNvSpPr/>
            <p:nvPr/>
          </p:nvSpPr>
          <p:spPr>
            <a:xfrm>
              <a:off x="6281055" y="2438991"/>
              <a:ext cx="3742471" cy="78483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p:spPr>
          <p:txBody>
            <a:bodyPr wrap="square">
              <a:spAutoFit/>
            </a:bodyPr>
            <a:lstStyle/>
            <a:p>
              <a:pPr algn="ctr">
                <a:spcAft>
                  <a:spcPts val="600"/>
                </a:spcAft>
              </a:pPr>
              <a:r>
                <a:rPr lang="en-US" sz="2000" b="1" smtClean="0">
                  <a:solidFill>
                    <a:srgbClr val="FF0000"/>
                  </a:solidFill>
                  <a:latin typeface="Times New Roman" pitchFamily="18" charset="0"/>
                  <a:cs typeface="Times New Roman" pitchFamily="18" charset="0"/>
                </a:rPr>
                <a:t>THAY THẾ MÃ HS</a:t>
              </a:r>
            </a:p>
            <a:p>
              <a:pPr algn="ctr">
                <a:spcAft>
                  <a:spcPts val="600"/>
                </a:spcAft>
              </a:pPr>
              <a:r>
                <a:rPr lang="vi-VN" sz="2000" smtClean="0">
                  <a:latin typeface="Times New Roman" pitchFamily="18" charset="0"/>
                  <a:cs typeface="Times New Roman" pitchFamily="18" charset="0"/>
                </a:rPr>
                <a:t>2710.19.46</a:t>
              </a:r>
              <a:r>
                <a:rPr lang="en-US" sz="2000" b="1" smtClean="0">
                  <a:solidFill>
                    <a:srgbClr val="FF0000"/>
                  </a:solidFill>
                  <a:latin typeface="Times New Roman" pitchFamily="18" charset="0"/>
                  <a:cs typeface="Times New Roman" pitchFamily="18" charset="0"/>
                </a:rPr>
                <a:t> </a:t>
              </a:r>
            </a:p>
          </p:txBody>
        </p:sp>
        <p:sp>
          <p:nvSpPr>
            <p:cNvPr id="16" name="Right Arrow 15"/>
            <p:cNvSpPr/>
            <p:nvPr/>
          </p:nvSpPr>
          <p:spPr>
            <a:xfrm>
              <a:off x="5214429" y="2689892"/>
              <a:ext cx="816429" cy="2830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grpSp>
      <p:sp>
        <p:nvSpPr>
          <p:cNvPr id="19" name="TextBox 18"/>
          <p:cNvSpPr txBox="1"/>
          <p:nvPr/>
        </p:nvSpPr>
        <p:spPr>
          <a:xfrm>
            <a:off x="5673590" y="5519773"/>
            <a:ext cx="4914900" cy="461665"/>
          </a:xfrm>
          <a:prstGeom prst="rect">
            <a:avLst/>
          </a:prstGeom>
          <a:noFill/>
        </p:spPr>
        <p:txBody>
          <a:bodyPr wrap="square" rtlCol="0">
            <a:spAutoFit/>
          </a:bodyPr>
          <a:lstStyle/>
          <a:p>
            <a:pPr algn="ctr"/>
            <a:r>
              <a:rPr lang="en-US" sz="2400" smtClean="0">
                <a:latin typeface="Times New Roman" pitchFamily="18" charset="0"/>
                <a:cs typeface="Times New Roman" pitchFamily="18" charset="0"/>
              </a:rPr>
              <a:t>Tên gọi và Mã HS không thay đổi</a:t>
            </a:r>
            <a:endParaRPr lang="en-US" sz="2400">
              <a:latin typeface="Times New Roman" pitchFamily="18" charset="0"/>
              <a:cs typeface="Times New Roman" pitchFamily="18" charset="0"/>
            </a:endParaRPr>
          </a:p>
        </p:txBody>
      </p:sp>
    </p:spTree>
    <p:extLst>
      <p:ext uri="{BB962C8B-B14F-4D97-AF65-F5344CB8AC3E}">
        <p14:creationId xmlns:p14="http://schemas.microsoft.com/office/powerpoint/2010/main" val="38409019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5543" y="271162"/>
            <a:ext cx="6705600" cy="400110"/>
          </a:xfrm>
          <a:prstGeom prst="rect">
            <a:avLst/>
          </a:prstGeom>
        </p:spPr>
        <p:txBody>
          <a:bodyPr wrap="square">
            <a:spAutoFit/>
          </a:bodyPr>
          <a:lstStyle/>
          <a:p>
            <a:pPr>
              <a:spcBef>
                <a:spcPts val="600"/>
              </a:spcBef>
              <a:spcAft>
                <a:spcPts val="600"/>
              </a:spcAft>
            </a:pPr>
            <a:r>
              <a:rPr lang="en-US" sz="2000" b="1" smtClean="0">
                <a:latin typeface="Times New Roman" pitchFamily="18" charset="0"/>
                <a:cs typeface="Times New Roman" pitchFamily="18" charset="0"/>
              </a:rPr>
              <a:t>X. </a:t>
            </a:r>
            <a:r>
              <a:rPr lang="vi-VN" sz="2000" b="1" smtClean="0">
                <a:latin typeface="Times New Roman" pitchFamily="18" charset="0"/>
                <a:cs typeface="Times New Roman" pitchFamily="18" charset="0"/>
              </a:rPr>
              <a:t>SẢN PHẨM CHIẾU SÁNG BẰNG CÔNG NGHỆ LED</a:t>
            </a:r>
            <a:endParaRPr lang="en-US" sz="2000" b="1">
              <a:solidFill>
                <a:srgbClr val="0000FF"/>
              </a:solidFill>
              <a:latin typeface="Times New Roman" pitchFamily="18" charset="0"/>
              <a:cs typeface="Times New Roman" pitchFamily="18" charset="0"/>
            </a:endParaRPr>
          </a:p>
        </p:txBody>
      </p:sp>
      <p:sp>
        <p:nvSpPr>
          <p:cNvPr id="3" name="Rectangle 2"/>
          <p:cNvSpPr/>
          <p:nvPr/>
        </p:nvSpPr>
        <p:spPr>
          <a:xfrm>
            <a:off x="7755917" y="209607"/>
            <a:ext cx="3945311" cy="523220"/>
          </a:xfrm>
          <a:prstGeom prst="rect">
            <a:avLst/>
          </a:prstGeom>
        </p:spPr>
        <p:txBody>
          <a:bodyPr wrap="none">
            <a:spAutoFit/>
          </a:bodyPr>
          <a:lstStyle/>
          <a:p>
            <a:r>
              <a:rPr lang="en-US" sz="2800" b="1">
                <a:solidFill>
                  <a:srgbClr val="FF00FF"/>
                </a:solidFill>
                <a:latin typeface="Times New Roman" pitchFamily="18" charset="0"/>
                <a:cs typeface="Times New Roman" pitchFamily="18" charset="0"/>
              </a:rPr>
              <a:t>QCVN 19:2019/BKHCN</a:t>
            </a:r>
            <a:endParaRPr lang="en-US" sz="2800">
              <a:solidFill>
                <a:srgbClr val="FF00FF"/>
              </a:solidFill>
            </a:endParaRPr>
          </a:p>
        </p:txBody>
      </p:sp>
      <p:grpSp>
        <p:nvGrpSpPr>
          <p:cNvPr id="4" name="Group 3"/>
          <p:cNvGrpSpPr/>
          <p:nvPr/>
        </p:nvGrpSpPr>
        <p:grpSpPr>
          <a:xfrm>
            <a:off x="1126671" y="4133173"/>
            <a:ext cx="9710057" cy="1941058"/>
            <a:chOff x="881742" y="1873897"/>
            <a:chExt cx="9710057" cy="1941058"/>
          </a:xfrm>
        </p:grpSpPr>
        <p:sp>
          <p:nvSpPr>
            <p:cNvPr id="5" name="Rectangle 4"/>
            <p:cNvSpPr/>
            <p:nvPr/>
          </p:nvSpPr>
          <p:spPr>
            <a:xfrm>
              <a:off x="881742" y="2414572"/>
              <a:ext cx="4136572" cy="1092607"/>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p:spPr>
          <p:txBody>
            <a:bodyPr wrap="square">
              <a:spAutoFit/>
            </a:bodyPr>
            <a:lstStyle/>
            <a:p>
              <a:pPr algn="ctr">
                <a:spcAft>
                  <a:spcPts val="600"/>
                </a:spcAft>
              </a:pPr>
              <a:r>
                <a:rPr lang="en-US" sz="2000" b="1" smtClean="0">
                  <a:solidFill>
                    <a:srgbClr val="FF0000"/>
                  </a:solidFill>
                  <a:latin typeface="Times New Roman" pitchFamily="18" charset="0"/>
                  <a:cs typeface="Times New Roman" pitchFamily="18" charset="0"/>
                </a:rPr>
                <a:t>BÃI BỎ</a:t>
              </a:r>
              <a:r>
                <a:rPr lang="en-US" sz="2000" smtClean="0">
                  <a:solidFill>
                    <a:srgbClr val="FF0000"/>
                  </a:solidFill>
                  <a:latin typeface="Times New Roman" pitchFamily="18" charset="0"/>
                  <a:cs typeface="Times New Roman" pitchFamily="18" charset="0"/>
                </a:rPr>
                <a:t> </a:t>
              </a:r>
              <a:endParaRPr lang="en-US" sz="2000">
                <a:solidFill>
                  <a:srgbClr val="FF0000"/>
                </a:solidFill>
                <a:latin typeface="Times New Roman" pitchFamily="18" charset="0"/>
                <a:cs typeface="Times New Roman" pitchFamily="18" charset="0"/>
              </a:endParaRPr>
            </a:p>
            <a:p>
              <a:pPr algn="ctr"/>
              <a:r>
                <a:rPr lang="en-US" sz="2000">
                  <a:latin typeface="Times New Roman" pitchFamily="18" charset="0"/>
                  <a:cs typeface="Times New Roman" pitchFamily="18" charset="0"/>
                </a:rPr>
                <a:t>+</a:t>
              </a:r>
              <a:r>
                <a:rPr lang="vi-VN" sz="2000">
                  <a:latin typeface="Times New Roman" pitchFamily="18" charset="0"/>
                  <a:cs typeface="Times New Roman" pitchFamily="18" charset="0"/>
                </a:rPr>
                <a:t> Thông tư số 07/2017/TT-BKHCN</a:t>
              </a:r>
              <a:endParaRPr lang="en-US" sz="2000">
                <a:latin typeface="Times New Roman" pitchFamily="18" charset="0"/>
                <a:cs typeface="Times New Roman" pitchFamily="18" charset="0"/>
              </a:endParaRPr>
            </a:p>
            <a:p>
              <a:pPr algn="ctr"/>
              <a:r>
                <a:rPr lang="en-US" sz="2000">
                  <a:latin typeface="Times New Roman" pitchFamily="18" charset="0"/>
                  <a:cs typeface="Times New Roman" pitchFamily="18" charset="0"/>
                </a:rPr>
                <a:t>+</a:t>
              </a:r>
              <a:r>
                <a:rPr lang="vi-VN" sz="2000">
                  <a:latin typeface="Times New Roman" pitchFamily="18" charset="0"/>
                  <a:cs typeface="Times New Roman" pitchFamily="18" charset="0"/>
                </a:rPr>
                <a:t> Thông tư số 27/2012/TT-BKHCN</a:t>
              </a:r>
              <a:endParaRPr lang="en-US" sz="2000">
                <a:latin typeface="Times New Roman" pitchFamily="18" charset="0"/>
                <a:cs typeface="Times New Roman" pitchFamily="18" charset="0"/>
              </a:endParaRPr>
            </a:p>
          </p:txBody>
        </p:sp>
        <p:sp>
          <p:nvSpPr>
            <p:cNvPr id="6" name="Rectangle 5"/>
            <p:cNvSpPr/>
            <p:nvPr/>
          </p:nvSpPr>
          <p:spPr>
            <a:xfrm>
              <a:off x="6281056" y="2414572"/>
              <a:ext cx="4310743" cy="1400383"/>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p:spPr>
          <p:txBody>
            <a:bodyPr wrap="square">
              <a:spAutoFit/>
            </a:bodyPr>
            <a:lstStyle/>
            <a:p>
              <a:pPr algn="ctr">
                <a:spcAft>
                  <a:spcPts val="600"/>
                </a:spcAft>
              </a:pPr>
              <a:r>
                <a:rPr lang="en-US" sz="2000" b="1" smtClean="0">
                  <a:solidFill>
                    <a:srgbClr val="FF0000"/>
                  </a:solidFill>
                  <a:latin typeface="Times New Roman" pitchFamily="18" charset="0"/>
                  <a:cs typeface="Times New Roman" pitchFamily="18" charset="0"/>
                </a:rPr>
                <a:t>BỔ SUNG</a:t>
              </a:r>
            </a:p>
            <a:p>
              <a:r>
                <a:rPr lang="en-US" sz="2000" smtClean="0">
                  <a:latin typeface="Times New Roman" pitchFamily="18" charset="0"/>
                  <a:cs typeface="Times New Roman" pitchFamily="18" charset="0"/>
                </a:rPr>
                <a:t>  +</a:t>
              </a:r>
              <a:r>
                <a:rPr lang="vi-VN" sz="2000" smtClean="0">
                  <a:latin typeface="Times New Roman" pitchFamily="18" charset="0"/>
                  <a:cs typeface="Times New Roman" pitchFamily="18" charset="0"/>
                </a:rPr>
                <a:t> </a:t>
              </a:r>
              <a:r>
                <a:rPr lang="vi-VN" sz="2000">
                  <a:latin typeface="Times New Roman" pitchFamily="18" charset="0"/>
                  <a:cs typeface="Times New Roman" pitchFamily="18" charset="0"/>
                </a:rPr>
                <a:t>Thông tư số 07/2018/TT-BKHCN</a:t>
              </a:r>
              <a:endParaRPr lang="en-US" sz="2000">
                <a:latin typeface="Times New Roman" pitchFamily="18" charset="0"/>
                <a:cs typeface="Times New Roman" pitchFamily="18" charset="0"/>
              </a:endParaRPr>
            </a:p>
            <a:p>
              <a:r>
                <a:rPr lang="en-US" sz="2000" smtClean="0">
                  <a:latin typeface="Times New Roman" pitchFamily="18" charset="0"/>
                  <a:cs typeface="Times New Roman" pitchFamily="18" charset="0"/>
                </a:rPr>
                <a:t>  +</a:t>
              </a:r>
              <a:r>
                <a:rPr lang="vi-VN" sz="2000" smtClean="0">
                  <a:latin typeface="Times New Roman" pitchFamily="18" charset="0"/>
                  <a:cs typeface="Times New Roman" pitchFamily="18" charset="0"/>
                </a:rPr>
                <a:t> </a:t>
              </a:r>
              <a:r>
                <a:rPr lang="vi-VN" sz="2000">
                  <a:latin typeface="Times New Roman" pitchFamily="18" charset="0"/>
                  <a:cs typeface="Times New Roman" pitchFamily="18" charset="0"/>
                </a:rPr>
                <a:t>Thông tư số 06/2020/TT-BKHCN</a:t>
              </a:r>
              <a:endParaRPr lang="en-US" sz="2000">
                <a:latin typeface="Times New Roman" pitchFamily="18" charset="0"/>
                <a:cs typeface="Times New Roman" pitchFamily="18" charset="0"/>
              </a:endParaRPr>
            </a:p>
            <a:p>
              <a:r>
                <a:rPr lang="en-US" sz="2000" smtClean="0">
                  <a:latin typeface="Times New Roman" pitchFamily="18" charset="0"/>
                  <a:cs typeface="Times New Roman" pitchFamily="18" charset="0"/>
                </a:rPr>
                <a:t>  +</a:t>
              </a:r>
              <a:r>
                <a:rPr lang="vi-VN" sz="2000" smtClean="0">
                  <a:latin typeface="Times New Roman" pitchFamily="18" charset="0"/>
                  <a:cs typeface="Times New Roman" pitchFamily="18" charset="0"/>
                </a:rPr>
                <a:t> </a:t>
              </a:r>
              <a:r>
                <a:rPr lang="vi-VN" sz="2000">
                  <a:latin typeface="Times New Roman" pitchFamily="18" charset="0"/>
                  <a:cs typeface="Times New Roman" pitchFamily="18" charset="0"/>
                </a:rPr>
                <a:t>Thông tư số 01/2022/TT-BKHCN</a:t>
              </a:r>
              <a:endParaRPr lang="en-US" sz="2000">
                <a:latin typeface="Times New Roman" pitchFamily="18" charset="0"/>
                <a:cs typeface="Times New Roman" pitchFamily="18" charset="0"/>
              </a:endParaRPr>
            </a:p>
          </p:txBody>
        </p:sp>
        <p:sp>
          <p:nvSpPr>
            <p:cNvPr id="7" name="TextBox 6"/>
            <p:cNvSpPr txBox="1"/>
            <p:nvPr/>
          </p:nvSpPr>
          <p:spPr>
            <a:xfrm>
              <a:off x="2362199" y="1888174"/>
              <a:ext cx="1175658" cy="400110"/>
            </a:xfrm>
            <a:prstGeom prst="rect">
              <a:avLst/>
            </a:prstGeom>
            <a:noFill/>
          </p:spPr>
          <p:txBody>
            <a:bodyPr wrap="square" rtlCol="0">
              <a:spAutoFit/>
            </a:bodyPr>
            <a:lstStyle/>
            <a:p>
              <a:r>
                <a:rPr lang="en-US" sz="2000" b="1" smtClean="0">
                  <a:latin typeface="Times New Roman" pitchFamily="18" charset="0"/>
                  <a:cs typeface="Times New Roman" pitchFamily="18" charset="0"/>
                </a:rPr>
                <a:t>QĐ 3810</a:t>
              </a:r>
              <a:endParaRPr lang="en-US" sz="2000" b="1">
                <a:latin typeface="Times New Roman" pitchFamily="18" charset="0"/>
                <a:cs typeface="Times New Roman" pitchFamily="18" charset="0"/>
              </a:endParaRPr>
            </a:p>
          </p:txBody>
        </p:sp>
        <p:sp>
          <p:nvSpPr>
            <p:cNvPr id="8" name="TextBox 7"/>
            <p:cNvSpPr txBox="1"/>
            <p:nvPr/>
          </p:nvSpPr>
          <p:spPr>
            <a:xfrm>
              <a:off x="7848598" y="1873897"/>
              <a:ext cx="1175658" cy="400110"/>
            </a:xfrm>
            <a:prstGeom prst="rect">
              <a:avLst/>
            </a:prstGeom>
            <a:noFill/>
          </p:spPr>
          <p:txBody>
            <a:bodyPr wrap="square" rtlCol="0">
              <a:spAutoFit/>
            </a:bodyPr>
            <a:lstStyle/>
            <a:p>
              <a:r>
                <a:rPr lang="en-US" sz="2000" b="1" smtClean="0">
                  <a:latin typeface="Times New Roman" pitchFamily="18" charset="0"/>
                  <a:cs typeface="Times New Roman" pitchFamily="18" charset="0"/>
                </a:rPr>
                <a:t>QĐ 2711</a:t>
              </a:r>
              <a:endParaRPr lang="en-US" sz="2000" b="1">
                <a:latin typeface="Times New Roman" pitchFamily="18" charset="0"/>
                <a:cs typeface="Times New Roman" pitchFamily="18" charset="0"/>
              </a:endParaRPr>
            </a:p>
          </p:txBody>
        </p:sp>
        <p:sp>
          <p:nvSpPr>
            <p:cNvPr id="9" name="Right Arrow 8"/>
            <p:cNvSpPr/>
            <p:nvPr/>
          </p:nvSpPr>
          <p:spPr>
            <a:xfrm>
              <a:off x="5257800" y="2797629"/>
              <a:ext cx="816429" cy="2830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7956" y="995971"/>
            <a:ext cx="3736549" cy="280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09019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777727" y="376586"/>
            <a:ext cx="10739358" cy="2400657"/>
            <a:chOff x="1006326" y="1749911"/>
            <a:chExt cx="10739358" cy="2400657"/>
          </a:xfrm>
        </p:grpSpPr>
        <p:grpSp>
          <p:nvGrpSpPr>
            <p:cNvPr id="22" name="Group 21"/>
            <p:cNvGrpSpPr/>
            <p:nvPr/>
          </p:nvGrpSpPr>
          <p:grpSpPr>
            <a:xfrm>
              <a:off x="1006326" y="1749911"/>
              <a:ext cx="10739358" cy="2400657"/>
              <a:chOff x="987099" y="2870376"/>
              <a:chExt cx="10213655" cy="2400657"/>
            </a:xfrm>
          </p:grpSpPr>
          <p:sp>
            <p:nvSpPr>
              <p:cNvPr id="24" name="Rectangle 23"/>
              <p:cNvSpPr/>
              <p:nvPr/>
            </p:nvSpPr>
            <p:spPr>
              <a:xfrm>
                <a:off x="987099" y="3011889"/>
                <a:ext cx="4286079" cy="209288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n-US" sz="2000" b="1" smtClean="0">
                    <a:latin typeface="Times New Roman" pitchFamily="18" charset="0"/>
                    <a:cs typeface="Times New Roman" pitchFamily="18" charset="0"/>
                  </a:rPr>
                  <a:t>* Tại </a:t>
                </a:r>
                <a:r>
                  <a:rPr lang="en-US" sz="2000" b="1">
                    <a:latin typeface="Times New Roman" pitchFamily="18" charset="0"/>
                    <a:cs typeface="Times New Roman" pitchFamily="18" charset="0"/>
                  </a:rPr>
                  <a:t>mục </a:t>
                </a:r>
                <a:r>
                  <a:rPr lang="en-US" sz="2000" b="1" smtClean="0">
                    <a:latin typeface="Times New Roman" pitchFamily="18" charset="0"/>
                    <a:cs typeface="Times New Roman" pitchFamily="18" charset="0"/>
                  </a:rPr>
                  <a:t>10.1</a:t>
                </a:r>
                <a:endParaRPr lang="en-US" sz="2000" b="1">
                  <a:latin typeface="Times New Roman" pitchFamily="18" charset="0"/>
                  <a:cs typeface="Times New Roman" pitchFamily="18" charset="0"/>
                </a:endParaRPr>
              </a:p>
              <a:p>
                <a:r>
                  <a:rPr lang="vi-VN" sz="2000">
                    <a:latin typeface="Times New Roman" pitchFamily="18" charset="0"/>
                    <a:cs typeface="Times New Roman" pitchFamily="18" charset="0"/>
                  </a:rPr>
                  <a:t>- Đèn điện LED thông dụng cố định;</a:t>
                </a:r>
                <a:endParaRPr lang="en-US" sz="2000">
                  <a:latin typeface="Times New Roman" pitchFamily="18" charset="0"/>
                  <a:cs typeface="Times New Roman" pitchFamily="18" charset="0"/>
                </a:endParaRPr>
              </a:p>
              <a:p>
                <a:r>
                  <a:rPr lang="vi-VN" sz="2000" smtClean="0">
                    <a:latin typeface="Times New Roman" pitchFamily="18" charset="0"/>
                    <a:cs typeface="Times New Roman" pitchFamily="18" charset="0"/>
                  </a:rPr>
                  <a:t>- Đèn </a:t>
                </a:r>
                <a:r>
                  <a:rPr lang="vi-VN" sz="2000">
                    <a:latin typeface="Times New Roman" pitchFamily="18" charset="0"/>
                    <a:cs typeface="Times New Roman" pitchFamily="18" charset="0"/>
                  </a:rPr>
                  <a:t>điện LED thông dụng di </a:t>
                </a:r>
                <a:r>
                  <a:rPr lang="vi-VN" sz="2000" smtClean="0">
                    <a:latin typeface="Times New Roman" pitchFamily="18" charset="0"/>
                    <a:cs typeface="Times New Roman" pitchFamily="18" charset="0"/>
                  </a:rPr>
                  <a:t>động</a:t>
                </a:r>
                <a:r>
                  <a:rPr lang="en-US" sz="2000" smtClean="0">
                    <a:latin typeface="Times New Roman" pitchFamily="18" charset="0"/>
                    <a:cs typeface="Times New Roman" pitchFamily="18" charset="0"/>
                  </a:rPr>
                  <a:t>.</a:t>
                </a:r>
              </a:p>
              <a:p>
                <a:pPr algn="ctr">
                  <a:spcAft>
                    <a:spcPts val="600"/>
                  </a:spcAft>
                </a:pPr>
                <a:endParaRPr lang="en-US" sz="2000" b="1" smtClean="0">
                  <a:solidFill>
                    <a:srgbClr val="FF0000"/>
                  </a:solidFill>
                  <a:latin typeface="Times New Roman" pitchFamily="18" charset="0"/>
                  <a:cs typeface="Times New Roman" pitchFamily="18" charset="0"/>
                </a:endParaRPr>
              </a:p>
              <a:p>
                <a:pPr algn="ctr">
                  <a:spcAft>
                    <a:spcPts val="600"/>
                  </a:spcAft>
                </a:pPr>
                <a:r>
                  <a:rPr lang="en-US" sz="2000" b="1" smtClean="0">
                    <a:solidFill>
                      <a:srgbClr val="FF0000"/>
                    </a:solidFill>
                    <a:latin typeface="Times New Roman" pitchFamily="18" charset="0"/>
                    <a:cs typeface="Times New Roman" pitchFamily="18" charset="0"/>
                  </a:rPr>
                  <a:t>BỎ</a:t>
                </a:r>
                <a:r>
                  <a:rPr lang="en-US" sz="2000" smtClean="0">
                    <a:solidFill>
                      <a:srgbClr val="FF0000"/>
                    </a:solidFill>
                    <a:latin typeface="Times New Roman" pitchFamily="18" charset="0"/>
                    <a:cs typeface="Times New Roman" pitchFamily="18" charset="0"/>
                  </a:rPr>
                  <a:t> </a:t>
                </a:r>
                <a:r>
                  <a:rPr lang="en-US" sz="2000" b="1" smtClean="0">
                    <a:solidFill>
                      <a:srgbClr val="FF0000"/>
                    </a:solidFill>
                    <a:latin typeface="Times New Roman" pitchFamily="18" charset="0"/>
                    <a:cs typeface="Times New Roman" pitchFamily="18" charset="0"/>
                  </a:rPr>
                  <a:t>MÃ </a:t>
                </a:r>
                <a:r>
                  <a:rPr lang="en-US" sz="2000" b="1">
                    <a:solidFill>
                      <a:srgbClr val="FF0000"/>
                    </a:solidFill>
                    <a:latin typeface="Times New Roman" pitchFamily="18" charset="0"/>
                    <a:cs typeface="Times New Roman" pitchFamily="18" charset="0"/>
                  </a:rPr>
                  <a:t>HS </a:t>
                </a:r>
              </a:p>
              <a:p>
                <a:pPr algn="ctr"/>
                <a:r>
                  <a:rPr lang="vi-VN" sz="2000" smtClean="0">
                    <a:latin typeface="Times New Roman" pitchFamily="18" charset="0"/>
                    <a:cs typeface="Times New Roman" pitchFamily="18" charset="0"/>
                  </a:rPr>
                  <a:t>8539.50.00</a:t>
                </a:r>
                <a:endParaRPr lang="en-US" sz="2000">
                  <a:latin typeface="Times New Roman" pitchFamily="18" charset="0"/>
                  <a:cs typeface="Times New Roman" pitchFamily="18" charset="0"/>
                </a:endParaRPr>
              </a:p>
            </p:txBody>
          </p:sp>
          <p:sp>
            <p:nvSpPr>
              <p:cNvPr id="25" name="Rectangle 24"/>
              <p:cNvSpPr/>
              <p:nvPr/>
            </p:nvSpPr>
            <p:spPr>
              <a:xfrm>
                <a:off x="6614443" y="2870376"/>
                <a:ext cx="4586311" cy="240065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2000" b="1" smtClean="0">
                    <a:latin typeface="Times New Roman" pitchFamily="18" charset="0"/>
                    <a:cs typeface="Times New Roman" pitchFamily="18" charset="0"/>
                  </a:rPr>
                  <a:t>SỬA ĐỔI, BỔ SUNG</a:t>
                </a:r>
              </a:p>
              <a:p>
                <a:pPr algn="just">
                  <a:spcAft>
                    <a:spcPts val="600"/>
                  </a:spcAft>
                </a:pPr>
                <a:r>
                  <a:rPr lang="vi-VN" sz="2000">
                    <a:latin typeface="Times New Roman" pitchFamily="18" charset="0"/>
                    <a:cs typeface="Times New Roman" pitchFamily="18" charset="0"/>
                  </a:rPr>
                  <a:t>Đèn điện LED thông dụng cố định; Đèn điện LED thông dụng di động; Bóng đèn LED loại </a:t>
                </a:r>
                <a:r>
                  <a:rPr lang="vi-VN" sz="2000" smtClean="0">
                    <a:latin typeface="Times New Roman" pitchFamily="18" charset="0"/>
                    <a:cs typeface="Times New Roman" pitchFamily="18" charset="0"/>
                  </a:rPr>
                  <a:t>khác</a:t>
                </a:r>
                <a:r>
                  <a:rPr lang="en-US" sz="2000" smtClean="0">
                    <a:latin typeface="Times New Roman" pitchFamily="18" charset="0"/>
                    <a:cs typeface="Times New Roman" pitchFamily="18" charset="0"/>
                  </a:rPr>
                  <a:t>.</a:t>
                </a:r>
              </a:p>
              <a:p>
                <a:pPr algn="ctr">
                  <a:spcAft>
                    <a:spcPts val="600"/>
                  </a:spcAft>
                </a:pPr>
                <a:r>
                  <a:rPr lang="en-US" sz="2000" b="1" smtClean="0">
                    <a:solidFill>
                      <a:srgbClr val="FF0000"/>
                    </a:solidFill>
                    <a:latin typeface="Times New Roman" pitchFamily="18" charset="0"/>
                    <a:cs typeface="Times New Roman" pitchFamily="18" charset="0"/>
                  </a:rPr>
                  <a:t>THAY THẾ, BỔ SUNG CÁC MÃ </a:t>
                </a:r>
                <a:r>
                  <a:rPr lang="en-US" sz="2000" b="1">
                    <a:solidFill>
                      <a:srgbClr val="FF0000"/>
                    </a:solidFill>
                    <a:latin typeface="Times New Roman" pitchFamily="18" charset="0"/>
                    <a:cs typeface="Times New Roman" pitchFamily="18" charset="0"/>
                  </a:rPr>
                  <a:t>HS</a:t>
                </a:r>
              </a:p>
              <a:p>
                <a:pPr algn="ctr"/>
                <a:r>
                  <a:rPr lang="vi-VN" sz="2000">
                    <a:latin typeface="Times New Roman" pitchFamily="18" charset="0"/>
                    <a:cs typeface="Times New Roman" pitchFamily="18" charset="0"/>
                  </a:rPr>
                  <a:t>8539.52.10</a:t>
                </a:r>
                <a:endParaRPr lang="en-US" sz="2000">
                  <a:latin typeface="Times New Roman" pitchFamily="18" charset="0"/>
                  <a:cs typeface="Times New Roman" pitchFamily="18" charset="0"/>
                </a:endParaRPr>
              </a:p>
              <a:p>
                <a:pPr algn="ctr"/>
                <a:r>
                  <a:rPr lang="vi-VN" sz="2000" smtClean="0">
                    <a:latin typeface="Times New Roman" pitchFamily="18" charset="0"/>
                    <a:cs typeface="Times New Roman" pitchFamily="18" charset="0"/>
                  </a:rPr>
                  <a:t>8539.52.90</a:t>
                </a:r>
                <a:endParaRPr lang="en-US" sz="2000">
                  <a:latin typeface="Times New Roman" pitchFamily="18" charset="0"/>
                  <a:cs typeface="Times New Roman" pitchFamily="18" charset="0"/>
                </a:endParaRPr>
              </a:p>
            </p:txBody>
          </p:sp>
        </p:grpSp>
        <p:sp>
          <p:nvSpPr>
            <p:cNvPr id="23" name="Right Arrow 22"/>
            <p:cNvSpPr/>
            <p:nvPr/>
          </p:nvSpPr>
          <p:spPr>
            <a:xfrm>
              <a:off x="5817811" y="2796351"/>
              <a:ext cx="816429" cy="2830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grpSp>
        <p:nvGrpSpPr>
          <p:cNvPr id="32" name="Group 31"/>
          <p:cNvGrpSpPr/>
          <p:nvPr/>
        </p:nvGrpSpPr>
        <p:grpSpPr>
          <a:xfrm>
            <a:off x="483812" y="3309649"/>
            <a:ext cx="11033274" cy="3071572"/>
            <a:chOff x="483812" y="3309649"/>
            <a:chExt cx="11033274" cy="3071572"/>
          </a:xfrm>
        </p:grpSpPr>
        <p:grpSp>
          <p:nvGrpSpPr>
            <p:cNvPr id="26" name="Group 25"/>
            <p:cNvGrpSpPr/>
            <p:nvPr/>
          </p:nvGrpSpPr>
          <p:grpSpPr>
            <a:xfrm>
              <a:off x="777728" y="4057508"/>
              <a:ext cx="10739358" cy="2323713"/>
              <a:chOff x="1006328" y="1749911"/>
              <a:chExt cx="10739358" cy="2323713"/>
            </a:xfrm>
          </p:grpSpPr>
          <p:grpSp>
            <p:nvGrpSpPr>
              <p:cNvPr id="27" name="Group 26"/>
              <p:cNvGrpSpPr/>
              <p:nvPr/>
            </p:nvGrpSpPr>
            <p:grpSpPr>
              <a:xfrm>
                <a:off x="1006328" y="1749911"/>
                <a:ext cx="10739358" cy="2323713"/>
                <a:chOff x="987100" y="2870376"/>
                <a:chExt cx="10213655" cy="2323713"/>
              </a:xfrm>
            </p:grpSpPr>
            <p:sp>
              <p:nvSpPr>
                <p:cNvPr id="29" name="Rectangle 28"/>
                <p:cNvSpPr/>
                <p:nvPr/>
              </p:nvSpPr>
              <p:spPr>
                <a:xfrm>
                  <a:off x="987100" y="3639817"/>
                  <a:ext cx="4286079" cy="78483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spcAft>
                      <a:spcPts val="600"/>
                    </a:spcAft>
                  </a:pPr>
                  <a:r>
                    <a:rPr lang="en-US" sz="2000" b="1" smtClean="0">
                      <a:solidFill>
                        <a:srgbClr val="FF0000"/>
                      </a:solidFill>
                      <a:latin typeface="Times New Roman" pitchFamily="18" charset="0"/>
                      <a:cs typeface="Times New Roman" pitchFamily="18" charset="0"/>
                    </a:rPr>
                    <a:t>BỎ</a:t>
                  </a:r>
                  <a:r>
                    <a:rPr lang="en-US" sz="2000" smtClean="0">
                      <a:solidFill>
                        <a:srgbClr val="FF0000"/>
                      </a:solidFill>
                      <a:latin typeface="Times New Roman" pitchFamily="18" charset="0"/>
                      <a:cs typeface="Times New Roman" pitchFamily="18" charset="0"/>
                    </a:rPr>
                    <a:t> </a:t>
                  </a:r>
                  <a:r>
                    <a:rPr lang="en-US" sz="2000" b="1" smtClean="0">
                      <a:solidFill>
                        <a:srgbClr val="FF0000"/>
                      </a:solidFill>
                      <a:latin typeface="Times New Roman" pitchFamily="18" charset="0"/>
                      <a:cs typeface="Times New Roman" pitchFamily="18" charset="0"/>
                    </a:rPr>
                    <a:t>MÃ </a:t>
                  </a:r>
                  <a:r>
                    <a:rPr lang="en-US" sz="2000" b="1">
                      <a:solidFill>
                        <a:srgbClr val="FF0000"/>
                      </a:solidFill>
                      <a:latin typeface="Times New Roman" pitchFamily="18" charset="0"/>
                      <a:cs typeface="Times New Roman" pitchFamily="18" charset="0"/>
                    </a:rPr>
                    <a:t>HS </a:t>
                  </a:r>
                </a:p>
                <a:p>
                  <a:pPr algn="ctr"/>
                  <a:r>
                    <a:rPr lang="vi-VN" sz="2000">
                      <a:latin typeface="Times New Roman" pitchFamily="18" charset="0"/>
                      <a:cs typeface="Times New Roman" pitchFamily="18" charset="0"/>
                    </a:rPr>
                    <a:t>9405.10.91</a:t>
                  </a:r>
                  <a:endParaRPr lang="en-US" sz="2000">
                    <a:latin typeface="Times New Roman" pitchFamily="18" charset="0"/>
                    <a:cs typeface="Times New Roman" pitchFamily="18" charset="0"/>
                  </a:endParaRPr>
                </a:p>
              </p:txBody>
            </p:sp>
            <p:sp>
              <p:nvSpPr>
                <p:cNvPr id="30" name="Rectangle 29"/>
                <p:cNvSpPr/>
                <p:nvPr/>
              </p:nvSpPr>
              <p:spPr>
                <a:xfrm>
                  <a:off x="6614443" y="2870376"/>
                  <a:ext cx="4586312" cy="2323713"/>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spcAft>
                      <a:spcPts val="600"/>
                    </a:spcAft>
                  </a:pPr>
                  <a:r>
                    <a:rPr lang="en-US" sz="2000" b="1" smtClean="0">
                      <a:solidFill>
                        <a:srgbClr val="FF0000"/>
                      </a:solidFill>
                      <a:latin typeface="Times New Roman" pitchFamily="18" charset="0"/>
                      <a:cs typeface="Times New Roman" pitchFamily="18" charset="0"/>
                    </a:rPr>
                    <a:t>THAY THẾ, BỔ SUNG CÁC MÃ </a:t>
                  </a:r>
                  <a:r>
                    <a:rPr lang="en-US" sz="2000" b="1">
                      <a:solidFill>
                        <a:srgbClr val="FF0000"/>
                      </a:solidFill>
                      <a:latin typeface="Times New Roman" pitchFamily="18" charset="0"/>
                      <a:cs typeface="Times New Roman" pitchFamily="18" charset="0"/>
                    </a:rPr>
                    <a:t>HS</a:t>
                  </a:r>
                </a:p>
                <a:p>
                  <a:pPr algn="ctr"/>
                  <a:r>
                    <a:rPr lang="vi-VN" sz="2000">
                      <a:latin typeface="Times New Roman" pitchFamily="18" charset="0"/>
                      <a:cs typeface="Times New Roman" pitchFamily="18" charset="0"/>
                    </a:rPr>
                    <a:t>9405.11.91</a:t>
                  </a:r>
                  <a:endParaRPr lang="en-US" sz="2000">
                    <a:latin typeface="Times New Roman" pitchFamily="18" charset="0"/>
                    <a:cs typeface="Times New Roman" pitchFamily="18" charset="0"/>
                  </a:endParaRPr>
                </a:p>
                <a:p>
                  <a:pPr algn="ctr"/>
                  <a:r>
                    <a:rPr lang="vi-VN" sz="2000">
                      <a:latin typeface="Times New Roman" pitchFamily="18" charset="0"/>
                      <a:cs typeface="Times New Roman" pitchFamily="18" charset="0"/>
                    </a:rPr>
                    <a:t>9405.11.99</a:t>
                  </a:r>
                  <a:endParaRPr lang="en-US" sz="2000">
                    <a:latin typeface="Times New Roman" pitchFamily="18" charset="0"/>
                    <a:cs typeface="Times New Roman" pitchFamily="18" charset="0"/>
                  </a:endParaRPr>
                </a:p>
                <a:p>
                  <a:pPr algn="ctr"/>
                  <a:r>
                    <a:rPr lang="vi-VN" sz="2000">
                      <a:latin typeface="Times New Roman" pitchFamily="18" charset="0"/>
                      <a:cs typeface="Times New Roman" pitchFamily="18" charset="0"/>
                    </a:rPr>
                    <a:t>9405.41.10</a:t>
                  </a:r>
                  <a:endParaRPr lang="en-US" sz="2000">
                    <a:latin typeface="Times New Roman" pitchFamily="18" charset="0"/>
                    <a:cs typeface="Times New Roman" pitchFamily="18" charset="0"/>
                  </a:endParaRPr>
                </a:p>
                <a:p>
                  <a:pPr algn="ctr"/>
                  <a:r>
                    <a:rPr lang="vi-VN" sz="2000">
                      <a:latin typeface="Times New Roman" pitchFamily="18" charset="0"/>
                      <a:cs typeface="Times New Roman" pitchFamily="18" charset="0"/>
                    </a:rPr>
                    <a:t>9405.41.20</a:t>
                  </a:r>
                  <a:endParaRPr lang="en-US" sz="2000">
                    <a:latin typeface="Times New Roman" pitchFamily="18" charset="0"/>
                    <a:cs typeface="Times New Roman" pitchFamily="18" charset="0"/>
                  </a:endParaRPr>
                </a:p>
                <a:p>
                  <a:pPr algn="ctr"/>
                  <a:r>
                    <a:rPr lang="vi-VN" sz="2000">
                      <a:latin typeface="Times New Roman" pitchFamily="18" charset="0"/>
                      <a:cs typeface="Times New Roman" pitchFamily="18" charset="0"/>
                    </a:rPr>
                    <a:t>9405.41.30</a:t>
                  </a:r>
                  <a:endParaRPr lang="en-US" sz="2000">
                    <a:latin typeface="Times New Roman" pitchFamily="18" charset="0"/>
                    <a:cs typeface="Times New Roman" pitchFamily="18" charset="0"/>
                  </a:endParaRPr>
                </a:p>
                <a:p>
                  <a:pPr algn="ctr"/>
                  <a:r>
                    <a:rPr lang="vi-VN" sz="2000">
                      <a:latin typeface="Times New Roman" pitchFamily="18" charset="0"/>
                      <a:cs typeface="Times New Roman" pitchFamily="18" charset="0"/>
                    </a:rPr>
                    <a:t>9405.41.40</a:t>
                  </a:r>
                  <a:endParaRPr lang="en-US" sz="2000">
                    <a:latin typeface="Times New Roman" pitchFamily="18" charset="0"/>
                    <a:cs typeface="Times New Roman" pitchFamily="18" charset="0"/>
                  </a:endParaRPr>
                </a:p>
              </p:txBody>
            </p:sp>
          </p:grpSp>
          <p:sp>
            <p:nvSpPr>
              <p:cNvPr id="28" name="Right Arrow 27"/>
              <p:cNvSpPr/>
              <p:nvPr/>
            </p:nvSpPr>
            <p:spPr>
              <a:xfrm>
                <a:off x="5817811" y="2770253"/>
                <a:ext cx="816429" cy="2830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imes New Roman" pitchFamily="18" charset="0"/>
                  <a:cs typeface="Times New Roman" pitchFamily="18" charset="0"/>
                </a:endParaRPr>
              </a:p>
            </p:txBody>
          </p:sp>
        </p:grpSp>
        <p:sp>
          <p:nvSpPr>
            <p:cNvPr id="31" name="Rectangle 30"/>
            <p:cNvSpPr/>
            <p:nvPr/>
          </p:nvSpPr>
          <p:spPr>
            <a:xfrm>
              <a:off x="483812" y="3309649"/>
              <a:ext cx="9013372" cy="461665"/>
            </a:xfrm>
            <a:prstGeom prst="rect">
              <a:avLst/>
            </a:prstGeom>
          </p:spPr>
          <p:txBody>
            <a:bodyPr wrap="square">
              <a:spAutoFit/>
            </a:bodyPr>
            <a:lstStyle/>
            <a:p>
              <a:r>
                <a:rPr lang="en-US" sz="2400" b="1">
                  <a:latin typeface="Times New Roman" pitchFamily="18" charset="0"/>
                  <a:cs typeface="Times New Roman" pitchFamily="18" charset="0"/>
                </a:rPr>
                <a:t>* Tại mục </a:t>
              </a:r>
              <a:r>
                <a:rPr lang="en-US" sz="2400" b="1" smtClean="0">
                  <a:latin typeface="Times New Roman" pitchFamily="18" charset="0"/>
                  <a:cs typeface="Times New Roman" pitchFamily="18" charset="0"/>
                </a:rPr>
                <a:t>10.2</a:t>
              </a:r>
              <a:r>
                <a:rPr lang="en-US" sz="2400" smtClean="0">
                  <a:latin typeface="Times New Roman" pitchFamily="18" charset="0"/>
                  <a:cs typeface="Times New Roman" pitchFamily="18" charset="0"/>
                </a:rPr>
                <a:t> </a:t>
              </a:r>
              <a:r>
                <a:rPr lang="vi-VN" sz="2400" smtClean="0">
                  <a:latin typeface="Times New Roman" pitchFamily="18" charset="0"/>
                  <a:cs typeface="Times New Roman" pitchFamily="18" charset="0"/>
                </a:rPr>
                <a:t>Đèn rọi sử dụng công nghệ LED thông dụng cố định</a:t>
              </a:r>
              <a:endParaRPr lang="en-US" sz="2400">
                <a:latin typeface="Times New Roman" pitchFamily="18" charset="0"/>
                <a:cs typeface="Times New Roman" pitchFamily="18" charset="0"/>
              </a:endParaRPr>
            </a:p>
          </p:txBody>
        </p:sp>
      </p:grpSp>
    </p:spTree>
    <p:extLst>
      <p:ext uri="{BB962C8B-B14F-4D97-AF65-F5344CB8AC3E}">
        <p14:creationId xmlns:p14="http://schemas.microsoft.com/office/powerpoint/2010/main" val="23755226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001488" y="415612"/>
            <a:ext cx="10091058" cy="830997"/>
          </a:xfrm>
          <a:prstGeom prst="rect">
            <a:avLst/>
          </a:prstGeom>
        </p:spPr>
        <p:txBody>
          <a:bodyPr wrap="square">
            <a:spAutoFit/>
          </a:bodyPr>
          <a:lstStyle/>
          <a:p>
            <a:r>
              <a:rPr lang="en-US" sz="2400" b="1" smtClean="0">
                <a:latin typeface="Times New Roman" pitchFamily="18" charset="0"/>
                <a:cs typeface="Times New Roman" pitchFamily="18" charset="0"/>
              </a:rPr>
              <a:t>* Tại </a:t>
            </a:r>
            <a:r>
              <a:rPr lang="en-US" sz="2400" b="1">
                <a:latin typeface="Times New Roman" pitchFamily="18" charset="0"/>
                <a:cs typeface="Times New Roman" pitchFamily="18" charset="0"/>
              </a:rPr>
              <a:t>mục 10.3: </a:t>
            </a:r>
            <a:r>
              <a:rPr lang="vi-VN" sz="2400">
                <a:latin typeface="Times New Roman" pitchFamily="18" charset="0"/>
                <a:cs typeface="Times New Roman" pitchFamily="18" charset="0"/>
              </a:rPr>
              <a:t>Đèn điện LED thông dụng di động (đèn bàn, đèn giường hoặc đèn cây dùng điện sử dụng công nghệ LED. Trừ đèn cho phòng mổ)</a:t>
            </a:r>
            <a:endParaRPr lang="en-US" sz="2400">
              <a:latin typeface="Times New Roman" pitchFamily="18" charset="0"/>
              <a:cs typeface="Times New Roman" pitchFamily="18" charset="0"/>
            </a:endParaRPr>
          </a:p>
        </p:txBody>
      </p:sp>
      <p:grpSp>
        <p:nvGrpSpPr>
          <p:cNvPr id="16" name="Group 15"/>
          <p:cNvGrpSpPr/>
          <p:nvPr/>
        </p:nvGrpSpPr>
        <p:grpSpPr>
          <a:xfrm>
            <a:off x="1719945" y="1384488"/>
            <a:ext cx="7946569" cy="1313335"/>
            <a:chOff x="1642323" y="1910486"/>
            <a:chExt cx="7946569" cy="1313335"/>
          </a:xfrm>
        </p:grpSpPr>
        <p:sp>
          <p:nvSpPr>
            <p:cNvPr id="17" name="Rectangle 16"/>
            <p:cNvSpPr/>
            <p:nvPr/>
          </p:nvSpPr>
          <p:spPr>
            <a:xfrm>
              <a:off x="1642323" y="2414572"/>
              <a:ext cx="3362385" cy="78483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spcAft>
                  <a:spcPts val="600"/>
                </a:spcAft>
              </a:pPr>
              <a:r>
                <a:rPr lang="en-US" sz="2000" b="1" smtClean="0">
                  <a:solidFill>
                    <a:srgbClr val="FF0000"/>
                  </a:solidFill>
                  <a:latin typeface="Times New Roman" pitchFamily="18" charset="0"/>
                  <a:cs typeface="Times New Roman" pitchFamily="18" charset="0"/>
                </a:rPr>
                <a:t>BỎ</a:t>
              </a:r>
              <a:r>
                <a:rPr lang="en-US" sz="2000" smtClean="0">
                  <a:solidFill>
                    <a:srgbClr val="FF0000"/>
                  </a:solidFill>
                  <a:latin typeface="Times New Roman" pitchFamily="18" charset="0"/>
                  <a:cs typeface="Times New Roman" pitchFamily="18" charset="0"/>
                </a:rPr>
                <a:t> </a:t>
              </a:r>
              <a:r>
                <a:rPr lang="en-US" sz="2000" b="1" smtClean="0">
                  <a:solidFill>
                    <a:srgbClr val="FF0000"/>
                  </a:solidFill>
                  <a:latin typeface="Times New Roman" pitchFamily="18" charset="0"/>
                  <a:cs typeface="Times New Roman" pitchFamily="18" charset="0"/>
                </a:rPr>
                <a:t>MÃ HS </a:t>
              </a:r>
            </a:p>
            <a:p>
              <a:pPr algn="ctr"/>
              <a:r>
                <a:rPr lang="vi-VN" sz="2000">
                  <a:latin typeface="Times New Roman" pitchFamily="18" charset="0"/>
                  <a:cs typeface="Times New Roman" pitchFamily="18" charset="0"/>
                </a:rPr>
                <a:t>9405.20.90</a:t>
              </a:r>
              <a:endParaRPr lang="en-US" sz="2000">
                <a:latin typeface="Times New Roman" pitchFamily="18" charset="0"/>
                <a:cs typeface="Times New Roman" pitchFamily="18" charset="0"/>
              </a:endParaRPr>
            </a:p>
          </p:txBody>
        </p:sp>
        <p:sp>
          <p:nvSpPr>
            <p:cNvPr id="18" name="Rectangle 17"/>
            <p:cNvSpPr/>
            <p:nvPr/>
          </p:nvSpPr>
          <p:spPr>
            <a:xfrm>
              <a:off x="6281056" y="2438991"/>
              <a:ext cx="3307836" cy="78483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spcAft>
                  <a:spcPts val="600"/>
                </a:spcAft>
              </a:pPr>
              <a:r>
                <a:rPr lang="en-US" sz="2000" b="1" smtClean="0">
                  <a:solidFill>
                    <a:srgbClr val="FF0000"/>
                  </a:solidFill>
                  <a:latin typeface="Times New Roman" pitchFamily="18" charset="0"/>
                  <a:cs typeface="Times New Roman" pitchFamily="18" charset="0"/>
                </a:rPr>
                <a:t>THAY THẾ MÃ HS</a:t>
              </a:r>
            </a:p>
            <a:p>
              <a:pPr algn="ctr"/>
              <a:r>
                <a:rPr lang="vi-VN" sz="2000">
                  <a:latin typeface="Times New Roman" pitchFamily="18" charset="0"/>
                  <a:cs typeface="Times New Roman" pitchFamily="18" charset="0"/>
                </a:rPr>
                <a:t>9405.21.90</a:t>
              </a:r>
              <a:endParaRPr lang="en-US" sz="2000">
                <a:latin typeface="Times New Roman" pitchFamily="18" charset="0"/>
                <a:cs typeface="Times New Roman" pitchFamily="18" charset="0"/>
              </a:endParaRPr>
            </a:p>
          </p:txBody>
        </p:sp>
        <p:sp>
          <p:nvSpPr>
            <p:cNvPr id="19" name="TextBox 18"/>
            <p:cNvSpPr txBox="1"/>
            <p:nvPr/>
          </p:nvSpPr>
          <p:spPr>
            <a:xfrm>
              <a:off x="2735686" y="1910486"/>
              <a:ext cx="1175658" cy="400110"/>
            </a:xfrm>
            <a:prstGeom prst="rect">
              <a:avLst/>
            </a:prstGeom>
            <a:noFill/>
          </p:spPr>
          <p:txBody>
            <a:bodyPr wrap="square" rtlCol="0">
              <a:spAutoFit/>
            </a:bodyPr>
            <a:lstStyle/>
            <a:p>
              <a:r>
                <a:rPr lang="en-US" sz="2000" b="1" smtClean="0">
                  <a:latin typeface="Times New Roman" pitchFamily="18" charset="0"/>
                  <a:cs typeface="Times New Roman" pitchFamily="18" charset="0"/>
                </a:rPr>
                <a:t>QĐ 3810</a:t>
              </a:r>
              <a:endParaRPr lang="en-US" sz="2000" b="1">
                <a:latin typeface="Times New Roman" pitchFamily="18" charset="0"/>
                <a:cs typeface="Times New Roman" pitchFamily="18" charset="0"/>
              </a:endParaRPr>
            </a:p>
          </p:txBody>
        </p:sp>
        <p:sp>
          <p:nvSpPr>
            <p:cNvPr id="20" name="TextBox 19"/>
            <p:cNvSpPr txBox="1"/>
            <p:nvPr/>
          </p:nvSpPr>
          <p:spPr>
            <a:xfrm>
              <a:off x="7396131" y="1924374"/>
              <a:ext cx="1175658" cy="400110"/>
            </a:xfrm>
            <a:prstGeom prst="rect">
              <a:avLst/>
            </a:prstGeom>
            <a:noFill/>
          </p:spPr>
          <p:txBody>
            <a:bodyPr wrap="square" rtlCol="0">
              <a:spAutoFit/>
            </a:bodyPr>
            <a:lstStyle/>
            <a:p>
              <a:r>
                <a:rPr lang="en-US" sz="2000" b="1" smtClean="0">
                  <a:latin typeface="Times New Roman" pitchFamily="18" charset="0"/>
                  <a:cs typeface="Times New Roman" pitchFamily="18" charset="0"/>
                </a:rPr>
                <a:t>QĐ 2711</a:t>
              </a:r>
              <a:endParaRPr lang="en-US" sz="2000" b="1">
                <a:latin typeface="Times New Roman" pitchFamily="18" charset="0"/>
                <a:cs typeface="Times New Roman" pitchFamily="18" charset="0"/>
              </a:endParaRPr>
            </a:p>
          </p:txBody>
        </p:sp>
        <p:sp>
          <p:nvSpPr>
            <p:cNvPr id="21" name="Right Arrow 20"/>
            <p:cNvSpPr/>
            <p:nvPr/>
          </p:nvSpPr>
          <p:spPr>
            <a:xfrm>
              <a:off x="5236027" y="2665473"/>
              <a:ext cx="816429" cy="2830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imes New Roman" pitchFamily="18" charset="0"/>
                <a:cs typeface="Times New Roman" pitchFamily="18" charset="0"/>
              </a:endParaRPr>
            </a:p>
          </p:txBody>
        </p:sp>
      </p:gr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5932" y="3058886"/>
            <a:ext cx="3286068" cy="3286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1863" y="3046677"/>
            <a:ext cx="3298277" cy="3298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7925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07114" y="421858"/>
            <a:ext cx="2764971" cy="646331"/>
          </a:xfrm>
          <a:prstGeom prst="rect">
            <a:avLst/>
          </a:prstGeom>
          <a:noFill/>
        </p:spPr>
        <p:txBody>
          <a:bodyPr wrap="square" rtlCol="0">
            <a:spAutoFit/>
          </a:bodyPr>
          <a:lstStyle/>
          <a:p>
            <a:pPr algn="ctr"/>
            <a:r>
              <a:rPr lang="en-US" sz="3600" b="1" dirty="0" smtClean="0">
                <a:solidFill>
                  <a:srgbClr val="FF0000"/>
                </a:solidFill>
                <a:latin typeface="Times New Roman" panose="02020603050405020304" pitchFamily="18" charset="0"/>
                <a:cs typeface="Times New Roman" panose="02020603050405020304" pitchFamily="18" charset="0"/>
              </a:rPr>
              <a:t>NỘI DUNG</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006405" y="1311794"/>
            <a:ext cx="9966393" cy="4462760"/>
          </a:xfrm>
          <a:prstGeom prst="rect">
            <a:avLst/>
          </a:prstGeom>
          <a:noFill/>
        </p:spPr>
        <p:txBody>
          <a:bodyPr wrap="square" rtlCol="0">
            <a:spAutoFit/>
          </a:bodyPr>
          <a:lstStyle/>
          <a:p>
            <a:pPr marL="457200" indent="-457200">
              <a:spcBef>
                <a:spcPts val="600"/>
              </a:spcBef>
              <a:spcAft>
                <a:spcPts val="1200"/>
              </a:spcAft>
              <a:buFontTx/>
              <a:buChar char="-"/>
            </a:pPr>
            <a:r>
              <a:rPr lang="en-US" sz="3200" b="1">
                <a:solidFill>
                  <a:srgbClr val="0000FF"/>
                </a:solidFill>
                <a:latin typeface="Times New Roman" panose="02020603050405020304" pitchFamily="18" charset="0"/>
                <a:cs typeface="Times New Roman" panose="02020603050405020304" pitchFamily="18" charset="0"/>
              </a:rPr>
              <a:t>Nội dung </a:t>
            </a:r>
            <a:r>
              <a:rPr lang="en-US" sz="3200" b="1" smtClean="0">
                <a:solidFill>
                  <a:srgbClr val="0000FF"/>
                </a:solidFill>
                <a:latin typeface="Times New Roman" panose="02020603050405020304" pitchFamily="18" charset="0"/>
                <a:cs typeface="Times New Roman" panose="02020603050405020304" pitchFamily="18" charset="0"/>
              </a:rPr>
              <a:t>Quyết </a:t>
            </a:r>
            <a:r>
              <a:rPr lang="en-US" sz="3200" b="1">
                <a:solidFill>
                  <a:srgbClr val="0000FF"/>
                </a:solidFill>
                <a:latin typeface="Times New Roman" panose="02020603050405020304" pitchFamily="18" charset="0"/>
                <a:cs typeface="Times New Roman" panose="02020603050405020304" pitchFamily="18" charset="0"/>
              </a:rPr>
              <a:t>định </a:t>
            </a:r>
            <a:r>
              <a:rPr lang="en-US" sz="3200" b="1" smtClean="0">
                <a:solidFill>
                  <a:srgbClr val="0000FF"/>
                </a:solidFill>
                <a:latin typeface="Times New Roman" panose="02020603050405020304" pitchFamily="18" charset="0"/>
                <a:cs typeface="Times New Roman" panose="02020603050405020304" pitchFamily="18" charset="0"/>
              </a:rPr>
              <a:t>số 2711/QĐ </a:t>
            </a:r>
            <a:r>
              <a:rPr lang="en-US" sz="3200" b="1">
                <a:solidFill>
                  <a:srgbClr val="0000FF"/>
                </a:solidFill>
                <a:latin typeface="Times New Roman" panose="02020603050405020304" pitchFamily="18" charset="0"/>
                <a:cs typeface="Times New Roman" panose="02020603050405020304" pitchFamily="18" charset="0"/>
              </a:rPr>
              <a:t>– </a:t>
            </a:r>
            <a:r>
              <a:rPr lang="en-US" sz="3200" b="1" smtClean="0">
                <a:solidFill>
                  <a:srgbClr val="0000FF"/>
                </a:solidFill>
                <a:latin typeface="Times New Roman" panose="02020603050405020304" pitchFamily="18" charset="0"/>
                <a:cs typeface="Times New Roman" panose="02020603050405020304" pitchFamily="18" charset="0"/>
              </a:rPr>
              <a:t>BKHCN </a:t>
            </a:r>
          </a:p>
          <a:p>
            <a:pPr marL="457200" indent="-457200">
              <a:spcBef>
                <a:spcPts val="600"/>
              </a:spcBef>
              <a:spcAft>
                <a:spcPts val="1200"/>
              </a:spcAft>
              <a:buFontTx/>
              <a:buChar char="-"/>
            </a:pPr>
            <a:r>
              <a:rPr lang="en-US" sz="3200" b="1" smtClean="0">
                <a:solidFill>
                  <a:srgbClr val="0000FF"/>
                </a:solidFill>
                <a:latin typeface="Times New Roman" panose="02020603050405020304" pitchFamily="18" charset="0"/>
                <a:cs typeface="Times New Roman" panose="02020603050405020304" pitchFamily="18" charset="0"/>
              </a:rPr>
              <a:t>Phụ </a:t>
            </a:r>
            <a:r>
              <a:rPr lang="en-US" sz="3200" b="1">
                <a:solidFill>
                  <a:srgbClr val="0000FF"/>
                </a:solidFill>
                <a:latin typeface="Times New Roman" panose="02020603050405020304" pitchFamily="18" charset="0"/>
                <a:cs typeface="Times New Roman" panose="02020603050405020304" pitchFamily="18" charset="0"/>
              </a:rPr>
              <a:t>lục </a:t>
            </a:r>
            <a:endParaRPr lang="en-US" sz="3200" b="1" smtClean="0">
              <a:solidFill>
                <a:srgbClr val="0000FF"/>
              </a:solidFill>
              <a:latin typeface="Times New Roman" panose="02020603050405020304" pitchFamily="18" charset="0"/>
              <a:cs typeface="Times New Roman" panose="02020603050405020304" pitchFamily="18" charset="0"/>
            </a:endParaRPr>
          </a:p>
          <a:p>
            <a:pPr marL="457200" indent="-457200">
              <a:spcBef>
                <a:spcPts val="600"/>
              </a:spcBef>
              <a:spcAft>
                <a:spcPts val="1200"/>
              </a:spcAft>
              <a:buFontTx/>
              <a:buChar char="-"/>
            </a:pPr>
            <a:r>
              <a:rPr lang="en-US" sz="3200" b="1" smtClean="0">
                <a:solidFill>
                  <a:srgbClr val="0000FF"/>
                </a:solidFill>
                <a:latin typeface="Times New Roman" panose="02020603050405020304" pitchFamily="18" charset="0"/>
                <a:cs typeface="Times New Roman" panose="02020603050405020304" pitchFamily="18" charset="0"/>
              </a:rPr>
              <a:t>Những điểm mới Quyết định số 2711/QĐ – BKHCN so với Quyết định số 3810/QĐ </a:t>
            </a:r>
            <a:r>
              <a:rPr lang="en-US" sz="3200" b="1">
                <a:solidFill>
                  <a:srgbClr val="0000FF"/>
                </a:solidFill>
                <a:latin typeface="Times New Roman" panose="02020603050405020304" pitchFamily="18" charset="0"/>
                <a:cs typeface="Times New Roman" panose="02020603050405020304" pitchFamily="18" charset="0"/>
              </a:rPr>
              <a:t>– </a:t>
            </a:r>
            <a:r>
              <a:rPr lang="en-US" sz="3200" b="1" smtClean="0">
                <a:solidFill>
                  <a:srgbClr val="0000FF"/>
                </a:solidFill>
                <a:latin typeface="Times New Roman" panose="02020603050405020304" pitchFamily="18" charset="0"/>
                <a:cs typeface="Times New Roman" panose="02020603050405020304" pitchFamily="18" charset="0"/>
              </a:rPr>
              <a:t>BKHCN</a:t>
            </a:r>
          </a:p>
          <a:p>
            <a:pPr marL="457200" indent="-457200">
              <a:spcBef>
                <a:spcPts val="600"/>
              </a:spcBef>
              <a:spcAft>
                <a:spcPts val="1200"/>
              </a:spcAft>
              <a:buFontTx/>
              <a:buChar char="-"/>
            </a:pPr>
            <a:r>
              <a:rPr lang="en-US" sz="3200" b="1">
                <a:solidFill>
                  <a:srgbClr val="0000FF"/>
                </a:solidFill>
                <a:latin typeface="Times New Roman" panose="02020603050405020304" pitchFamily="18" charset="0"/>
                <a:cs typeface="Times New Roman" panose="02020603050405020304" pitchFamily="18" charset="0"/>
              </a:rPr>
              <a:t>Nội dung Quyết định số 366/QĐ-BKHCN</a:t>
            </a:r>
          </a:p>
          <a:p>
            <a:pPr marL="457200" indent="-457200">
              <a:spcBef>
                <a:spcPts val="600"/>
              </a:spcBef>
              <a:spcAft>
                <a:spcPts val="1200"/>
              </a:spcAft>
              <a:buFontTx/>
              <a:buChar char="-"/>
            </a:pPr>
            <a:r>
              <a:rPr lang="en-US" sz="3200" b="1" smtClean="0">
                <a:solidFill>
                  <a:srgbClr val="0000FF"/>
                </a:solidFill>
                <a:latin typeface="Times New Roman" panose="02020603050405020304" pitchFamily="18" charset="0"/>
                <a:cs typeface="Times New Roman" panose="02020603050405020304" pitchFamily="18" charset="0"/>
              </a:rPr>
              <a:t>Hàng </a:t>
            </a:r>
            <a:r>
              <a:rPr lang="en-US" sz="3200" b="1" smtClean="0">
                <a:solidFill>
                  <a:srgbClr val="0000FF"/>
                </a:solidFill>
                <a:latin typeface="Times New Roman" panose="02020603050405020304" pitchFamily="18" charset="0"/>
                <a:cs typeface="Times New Roman" panose="02020603050405020304" pitchFamily="18" charset="0"/>
              </a:rPr>
              <a:t>hóa áp dụng 02 Quy chuẩn Kỹ thuật Quốc gia (QCVN</a:t>
            </a:r>
            <a:r>
              <a:rPr lang="en-US" sz="3200" b="1" smtClean="0">
                <a:solidFill>
                  <a:srgbClr val="0000FF"/>
                </a:solidFill>
                <a:latin typeface="Times New Roman" panose="02020603050405020304" pitchFamily="18" charset="0"/>
                <a:cs typeface="Times New Roman" panose="02020603050405020304" pitchFamily="18" charset="0"/>
              </a:rPr>
              <a:t>)</a:t>
            </a:r>
            <a:endParaRPr lang="en-US" sz="3200" b="1" smtClean="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82209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7686" y="482377"/>
            <a:ext cx="2775857" cy="400110"/>
          </a:xfrm>
          <a:prstGeom prst="rect">
            <a:avLst/>
          </a:prstGeom>
        </p:spPr>
        <p:txBody>
          <a:bodyPr wrap="square">
            <a:spAutoFit/>
          </a:bodyPr>
          <a:lstStyle/>
          <a:p>
            <a:r>
              <a:rPr lang="en-US" sz="2000" b="1" smtClean="0">
                <a:latin typeface="Times New Roman" pitchFamily="18" charset="0"/>
                <a:cs typeface="Times New Roman" pitchFamily="18" charset="0"/>
              </a:rPr>
              <a:t>XI. </a:t>
            </a:r>
            <a:r>
              <a:rPr lang="vi-VN" sz="2000" b="1" smtClean="0">
                <a:latin typeface="Times New Roman" pitchFamily="18" charset="0"/>
                <a:cs typeface="Times New Roman" pitchFamily="18" charset="0"/>
              </a:rPr>
              <a:t>THÉP KHÔNG GỈ</a:t>
            </a:r>
            <a:endParaRPr lang="vi-VN" sz="2000" b="1">
              <a:solidFill>
                <a:srgbClr val="0000FF"/>
              </a:solidFill>
              <a:latin typeface="Times New Roman" pitchFamily="18" charset="0"/>
              <a:cs typeface="Times New Roman" pitchFamily="18" charset="0"/>
            </a:endParaRPr>
          </a:p>
        </p:txBody>
      </p:sp>
      <p:sp>
        <p:nvSpPr>
          <p:cNvPr id="3" name="Rectangle 2"/>
          <p:cNvSpPr/>
          <p:nvPr/>
        </p:nvSpPr>
        <p:spPr>
          <a:xfrm>
            <a:off x="4288972" y="167431"/>
            <a:ext cx="7018090" cy="954107"/>
          </a:xfrm>
          <a:prstGeom prst="rect">
            <a:avLst/>
          </a:prstGeom>
        </p:spPr>
        <p:txBody>
          <a:bodyPr wrap="square">
            <a:spAutoFit/>
          </a:bodyPr>
          <a:lstStyle/>
          <a:p>
            <a:pPr algn="ctr"/>
            <a:r>
              <a:rPr lang="vi-VN" sz="2800" b="1" smtClean="0">
                <a:solidFill>
                  <a:srgbClr val="FF00FF"/>
                </a:solidFill>
                <a:latin typeface="Times New Roman" pitchFamily="18" charset="0"/>
                <a:cs typeface="Times New Roman" pitchFamily="18" charset="0"/>
              </a:rPr>
              <a:t>QCVN 20:2019/BKHCN</a:t>
            </a:r>
            <a:r>
              <a:rPr lang="en-US" sz="2800" b="1" smtClean="0">
                <a:solidFill>
                  <a:srgbClr val="FF00FF"/>
                </a:solidFill>
                <a:latin typeface="Times New Roman" pitchFamily="18" charset="0"/>
                <a:cs typeface="Times New Roman" pitchFamily="18" charset="0"/>
              </a:rPr>
              <a:t> </a:t>
            </a:r>
          </a:p>
          <a:p>
            <a:pPr algn="ctr"/>
            <a:r>
              <a:rPr lang="vi-VN" sz="2800" b="1" smtClean="0">
                <a:solidFill>
                  <a:srgbClr val="FF00FF"/>
                </a:solidFill>
                <a:latin typeface="Times New Roman" pitchFamily="18" charset="0"/>
                <a:cs typeface="Times New Roman" pitchFamily="18" charset="0"/>
              </a:rPr>
              <a:t>và</a:t>
            </a:r>
            <a:r>
              <a:rPr lang="en-US" sz="2800" b="1" smtClean="0">
                <a:solidFill>
                  <a:srgbClr val="FF00FF"/>
                </a:solidFill>
                <a:latin typeface="Times New Roman" pitchFamily="18" charset="0"/>
                <a:cs typeface="Times New Roman" pitchFamily="18" charset="0"/>
              </a:rPr>
              <a:t> </a:t>
            </a:r>
            <a:r>
              <a:rPr lang="vi-VN" sz="2800" b="1" smtClean="0">
                <a:solidFill>
                  <a:srgbClr val="FF00FF"/>
                </a:solidFill>
                <a:latin typeface="Times New Roman" pitchFamily="18" charset="0"/>
                <a:cs typeface="Times New Roman" pitchFamily="18" charset="0"/>
              </a:rPr>
              <a:t>Sửa đổi 1:2021 QCVN</a:t>
            </a:r>
            <a:r>
              <a:rPr lang="en-US" sz="2800" b="1" smtClean="0">
                <a:solidFill>
                  <a:srgbClr val="FF00FF"/>
                </a:solidFill>
                <a:latin typeface="Times New Roman" pitchFamily="18" charset="0"/>
                <a:cs typeface="Times New Roman" pitchFamily="18" charset="0"/>
              </a:rPr>
              <a:t> </a:t>
            </a:r>
            <a:r>
              <a:rPr lang="vi-VN" sz="2800" b="1" smtClean="0">
                <a:solidFill>
                  <a:srgbClr val="FF00FF"/>
                </a:solidFill>
                <a:latin typeface="Times New Roman" pitchFamily="18" charset="0"/>
                <a:cs typeface="Times New Roman" pitchFamily="18" charset="0"/>
              </a:rPr>
              <a:t>20:2019/BKHCN</a:t>
            </a:r>
            <a:endParaRPr lang="en-US" sz="2800">
              <a:solidFill>
                <a:srgbClr val="FF00FF"/>
              </a:solidFill>
            </a:endParaRPr>
          </a:p>
        </p:txBody>
      </p:sp>
      <p:grpSp>
        <p:nvGrpSpPr>
          <p:cNvPr id="18" name="Group 17"/>
          <p:cNvGrpSpPr/>
          <p:nvPr/>
        </p:nvGrpSpPr>
        <p:grpSpPr>
          <a:xfrm>
            <a:off x="1262743" y="1211637"/>
            <a:ext cx="9553256" cy="2839930"/>
            <a:chOff x="-39248" y="1390538"/>
            <a:chExt cx="9553256" cy="2839930"/>
          </a:xfrm>
        </p:grpSpPr>
        <p:grpSp>
          <p:nvGrpSpPr>
            <p:cNvPr id="4" name="Group 3"/>
            <p:cNvGrpSpPr/>
            <p:nvPr/>
          </p:nvGrpSpPr>
          <p:grpSpPr>
            <a:xfrm>
              <a:off x="-39248" y="1390538"/>
              <a:ext cx="9553256" cy="2839930"/>
              <a:chOff x="-39248" y="1376763"/>
              <a:chExt cx="9553256" cy="2839930"/>
            </a:xfrm>
          </p:grpSpPr>
          <p:sp>
            <p:nvSpPr>
              <p:cNvPr id="5" name="Rectangle 4"/>
              <p:cNvSpPr/>
              <p:nvPr/>
            </p:nvSpPr>
            <p:spPr>
              <a:xfrm>
                <a:off x="-39248" y="1995405"/>
                <a:ext cx="4023431" cy="78483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p:spPr>
            <p:txBody>
              <a:bodyPr wrap="square">
                <a:spAutoFit/>
              </a:bodyPr>
              <a:lstStyle/>
              <a:p>
                <a:pPr algn="ctr">
                  <a:spcAft>
                    <a:spcPts val="600"/>
                  </a:spcAft>
                </a:pPr>
                <a:r>
                  <a:rPr lang="en-US" sz="2000" b="1" smtClean="0">
                    <a:solidFill>
                      <a:srgbClr val="FF0000"/>
                    </a:solidFill>
                    <a:latin typeface="Times New Roman" pitchFamily="18" charset="0"/>
                    <a:cs typeface="Times New Roman" pitchFamily="18" charset="0"/>
                  </a:rPr>
                  <a:t>BÃI BỎ</a:t>
                </a:r>
              </a:p>
              <a:p>
                <a:pPr algn="ctr">
                  <a:spcAft>
                    <a:spcPts val="600"/>
                  </a:spcAft>
                </a:pPr>
                <a:r>
                  <a:rPr lang="vi-VN" sz="2000">
                    <a:latin typeface="Times New Roman" pitchFamily="18" charset="0"/>
                    <a:cs typeface="Times New Roman" pitchFamily="18" charset="0"/>
                  </a:rPr>
                  <a:t>QCVN 20:2019/BKHCN</a:t>
                </a:r>
                <a:endParaRPr lang="en-US" sz="2000">
                  <a:latin typeface="Times New Roman" pitchFamily="18" charset="0"/>
                  <a:cs typeface="Times New Roman" pitchFamily="18" charset="0"/>
                </a:endParaRPr>
              </a:p>
            </p:txBody>
          </p:sp>
          <p:sp>
            <p:nvSpPr>
              <p:cNvPr id="6" name="Rectangle 5"/>
              <p:cNvSpPr/>
              <p:nvPr/>
            </p:nvSpPr>
            <p:spPr>
              <a:xfrm>
                <a:off x="5394821" y="1841518"/>
                <a:ext cx="4108408" cy="1092607"/>
              </a:xfrm>
              <a:prstGeom prst="rect">
                <a:avLst/>
              </a:pr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lin ang="8100000" scaled="1"/>
                <a:tileRect/>
              </a:gradFill>
            </p:spPr>
            <p:txBody>
              <a:bodyPr wrap="square">
                <a:spAutoFit/>
              </a:bodyPr>
              <a:lstStyle/>
              <a:p>
                <a:pPr algn="ctr">
                  <a:spcAft>
                    <a:spcPts val="600"/>
                  </a:spcAft>
                </a:pPr>
                <a:r>
                  <a:rPr lang="en-US" sz="2000" b="1" smtClean="0">
                    <a:solidFill>
                      <a:srgbClr val="FF0000"/>
                    </a:solidFill>
                    <a:latin typeface="Times New Roman" pitchFamily="18" charset="0"/>
                    <a:cs typeface="Times New Roman" pitchFamily="18" charset="0"/>
                  </a:rPr>
                  <a:t>THAY THẾ</a:t>
                </a:r>
              </a:p>
              <a:p>
                <a:pPr algn="ctr">
                  <a:spcAft>
                    <a:spcPts val="600"/>
                  </a:spcAft>
                </a:pPr>
                <a:r>
                  <a:rPr lang="vi-VN" sz="2000">
                    <a:latin typeface="Times New Roman" pitchFamily="18" charset="0"/>
                    <a:cs typeface="Times New Roman" pitchFamily="18" charset="0"/>
                  </a:rPr>
                  <a:t>QCVN 20:2019/BKHCN và Sửa đổi 1:20</a:t>
                </a:r>
                <a:r>
                  <a:rPr lang="en-US" sz="2000">
                    <a:latin typeface="Times New Roman" pitchFamily="18" charset="0"/>
                    <a:cs typeface="Times New Roman" pitchFamily="18" charset="0"/>
                  </a:rPr>
                  <a:t>21</a:t>
                </a:r>
                <a:r>
                  <a:rPr lang="vi-VN" sz="2000">
                    <a:latin typeface="Times New Roman" pitchFamily="18" charset="0"/>
                    <a:cs typeface="Times New Roman" pitchFamily="18" charset="0"/>
                  </a:rPr>
                  <a:t> </a:t>
                </a:r>
                <a:r>
                  <a:rPr lang="vi-VN" sz="2000" smtClean="0">
                    <a:latin typeface="Times New Roman" pitchFamily="18" charset="0"/>
                    <a:cs typeface="Times New Roman" pitchFamily="18" charset="0"/>
                  </a:rPr>
                  <a:t>QCVN</a:t>
                </a:r>
                <a:r>
                  <a:rPr lang="en-US" sz="2000" smtClean="0">
                    <a:latin typeface="Times New Roman" pitchFamily="18" charset="0"/>
                    <a:cs typeface="Times New Roman" pitchFamily="18" charset="0"/>
                  </a:rPr>
                  <a:t> </a:t>
                </a:r>
                <a:r>
                  <a:rPr lang="vi-VN" sz="2000" smtClean="0">
                    <a:latin typeface="Times New Roman" pitchFamily="18" charset="0"/>
                    <a:cs typeface="Times New Roman" pitchFamily="18" charset="0"/>
                  </a:rPr>
                  <a:t>20:2019/BKHCN</a:t>
                </a:r>
                <a:endParaRPr lang="en-US" sz="2000">
                  <a:latin typeface="Times New Roman" pitchFamily="18" charset="0"/>
                  <a:cs typeface="Times New Roman" pitchFamily="18" charset="0"/>
                </a:endParaRPr>
              </a:p>
            </p:txBody>
          </p:sp>
          <p:sp>
            <p:nvSpPr>
              <p:cNvPr id="7" name="Rectangle 6"/>
              <p:cNvSpPr/>
              <p:nvPr/>
            </p:nvSpPr>
            <p:spPr>
              <a:xfrm>
                <a:off x="5384042" y="3124085"/>
                <a:ext cx="4129966" cy="1092607"/>
              </a:xfrm>
              <a:prstGeom prst="rect">
                <a:avLst/>
              </a:pr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lin ang="8100000" scaled="1"/>
                <a:tileRect/>
              </a:gradFill>
            </p:spPr>
            <p:txBody>
              <a:bodyPr wrap="square">
                <a:spAutoFit/>
              </a:bodyPr>
              <a:lstStyle/>
              <a:p>
                <a:pPr algn="ctr">
                  <a:spcAft>
                    <a:spcPts val="600"/>
                  </a:spcAft>
                </a:pPr>
                <a:r>
                  <a:rPr lang="en-US" sz="2000" b="1" smtClean="0">
                    <a:solidFill>
                      <a:srgbClr val="FF0000"/>
                    </a:solidFill>
                    <a:latin typeface="Times New Roman" pitchFamily="18" charset="0"/>
                    <a:cs typeface="Times New Roman" pitchFamily="18" charset="0"/>
                  </a:rPr>
                  <a:t>BỔ SUNG</a:t>
                </a:r>
              </a:p>
              <a:p>
                <a:r>
                  <a:rPr lang="en-US" sz="2000">
                    <a:latin typeface="Times New Roman" pitchFamily="18" charset="0"/>
                    <a:cs typeface="Times New Roman" pitchFamily="18" charset="0"/>
                  </a:rPr>
                  <a:t>+ </a:t>
                </a:r>
                <a:r>
                  <a:rPr lang="vi-VN" sz="2000">
                    <a:latin typeface="Times New Roman" pitchFamily="18" charset="0"/>
                    <a:cs typeface="Times New Roman" pitchFamily="18" charset="0"/>
                  </a:rPr>
                  <a:t>Thông tư số 06/2020/TT-BKHCN</a:t>
                </a:r>
                <a:endParaRPr lang="en-US" sz="2000">
                  <a:latin typeface="Times New Roman" pitchFamily="18" charset="0"/>
                  <a:cs typeface="Times New Roman" pitchFamily="18" charset="0"/>
                </a:endParaRPr>
              </a:p>
              <a:p>
                <a:r>
                  <a:rPr lang="en-US" sz="2000">
                    <a:latin typeface="Times New Roman" pitchFamily="18" charset="0"/>
                    <a:cs typeface="Times New Roman" pitchFamily="18" charset="0"/>
                  </a:rPr>
                  <a:t>+</a:t>
                </a:r>
                <a:r>
                  <a:rPr lang="vi-VN" sz="2000">
                    <a:latin typeface="Times New Roman" pitchFamily="18" charset="0"/>
                    <a:cs typeface="Times New Roman" pitchFamily="18" charset="0"/>
                  </a:rPr>
                  <a:t> Thông tư số 09/2021/TT-BKHCN</a:t>
                </a:r>
                <a:endParaRPr lang="en-US" sz="2000">
                  <a:latin typeface="Times New Roman" pitchFamily="18" charset="0"/>
                  <a:cs typeface="Times New Roman" pitchFamily="18" charset="0"/>
                </a:endParaRPr>
              </a:p>
            </p:txBody>
          </p:sp>
          <p:sp>
            <p:nvSpPr>
              <p:cNvPr id="8" name="Rectangle 7"/>
              <p:cNvSpPr/>
              <p:nvPr/>
            </p:nvSpPr>
            <p:spPr>
              <a:xfrm>
                <a:off x="-39248" y="3124086"/>
                <a:ext cx="4023431" cy="1092607"/>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p:spPr>
            <p:txBody>
              <a:bodyPr wrap="square">
                <a:spAutoFit/>
              </a:bodyPr>
              <a:lstStyle/>
              <a:p>
                <a:pPr algn="ctr">
                  <a:spcAft>
                    <a:spcPts val="600"/>
                  </a:spcAft>
                </a:pPr>
                <a:r>
                  <a:rPr lang="en-US" sz="2000" b="1" smtClean="0">
                    <a:solidFill>
                      <a:srgbClr val="FF0000"/>
                    </a:solidFill>
                    <a:latin typeface="Times New Roman" pitchFamily="18" charset="0"/>
                    <a:cs typeface="Times New Roman" pitchFamily="18" charset="0"/>
                  </a:rPr>
                  <a:t>BÃI BỎ</a:t>
                </a:r>
              </a:p>
              <a:p>
                <a:r>
                  <a:rPr lang="en-US" sz="2000">
                    <a:latin typeface="Times New Roman" pitchFamily="18" charset="0"/>
                    <a:cs typeface="Times New Roman" pitchFamily="18" charset="0"/>
                  </a:rPr>
                  <a:t>+</a:t>
                </a:r>
                <a:r>
                  <a:rPr lang="vi-VN" sz="2000">
                    <a:latin typeface="Times New Roman" pitchFamily="18" charset="0"/>
                    <a:cs typeface="Times New Roman" pitchFamily="18" charset="0"/>
                  </a:rPr>
                  <a:t> Thông tư số 27/2012/TT-BKHCN</a:t>
                </a:r>
                <a:endParaRPr lang="en-US" sz="2000">
                  <a:latin typeface="Times New Roman" pitchFamily="18" charset="0"/>
                  <a:cs typeface="Times New Roman" pitchFamily="18" charset="0"/>
                </a:endParaRPr>
              </a:p>
              <a:p>
                <a:r>
                  <a:rPr lang="en-US" sz="2000">
                    <a:latin typeface="Times New Roman" pitchFamily="18" charset="0"/>
                    <a:cs typeface="Times New Roman" pitchFamily="18" charset="0"/>
                  </a:rPr>
                  <a:t>+</a:t>
                </a:r>
                <a:r>
                  <a:rPr lang="vi-VN" sz="2000">
                    <a:latin typeface="Times New Roman" pitchFamily="18" charset="0"/>
                    <a:cs typeface="Times New Roman" pitchFamily="18" charset="0"/>
                  </a:rPr>
                  <a:t> Thông tư số 07/2017/TT-BKHCN</a:t>
                </a:r>
                <a:endParaRPr lang="en-US" sz="2000">
                  <a:latin typeface="Times New Roman" pitchFamily="18" charset="0"/>
                  <a:cs typeface="Times New Roman" pitchFamily="18" charset="0"/>
                </a:endParaRPr>
              </a:p>
            </p:txBody>
          </p:sp>
          <p:sp>
            <p:nvSpPr>
              <p:cNvPr id="9" name="TextBox 8"/>
              <p:cNvSpPr txBox="1"/>
              <p:nvPr/>
            </p:nvSpPr>
            <p:spPr>
              <a:xfrm>
                <a:off x="1426039" y="1511502"/>
                <a:ext cx="1175658" cy="400110"/>
              </a:xfrm>
              <a:prstGeom prst="rect">
                <a:avLst/>
              </a:prstGeom>
              <a:noFill/>
            </p:spPr>
            <p:txBody>
              <a:bodyPr wrap="square" rtlCol="0">
                <a:spAutoFit/>
              </a:bodyPr>
              <a:lstStyle/>
              <a:p>
                <a:r>
                  <a:rPr lang="en-US" sz="2000" b="1" smtClean="0">
                    <a:latin typeface="Times New Roman" pitchFamily="18" charset="0"/>
                    <a:cs typeface="Times New Roman" pitchFamily="18" charset="0"/>
                  </a:rPr>
                  <a:t>QĐ 3810</a:t>
                </a:r>
                <a:endParaRPr lang="en-US" sz="2000" b="1">
                  <a:latin typeface="Times New Roman" pitchFamily="18" charset="0"/>
                  <a:cs typeface="Times New Roman" pitchFamily="18" charset="0"/>
                </a:endParaRPr>
              </a:p>
            </p:txBody>
          </p:sp>
          <p:sp>
            <p:nvSpPr>
              <p:cNvPr id="10" name="TextBox 9"/>
              <p:cNvSpPr txBox="1"/>
              <p:nvPr/>
            </p:nvSpPr>
            <p:spPr>
              <a:xfrm>
                <a:off x="6694713" y="1376763"/>
                <a:ext cx="1175658" cy="400110"/>
              </a:xfrm>
              <a:prstGeom prst="rect">
                <a:avLst/>
              </a:prstGeom>
              <a:noFill/>
            </p:spPr>
            <p:txBody>
              <a:bodyPr wrap="square" rtlCol="0">
                <a:spAutoFit/>
              </a:bodyPr>
              <a:lstStyle/>
              <a:p>
                <a:r>
                  <a:rPr lang="en-US" sz="2000" b="1" smtClean="0">
                    <a:latin typeface="Times New Roman" pitchFamily="18" charset="0"/>
                    <a:cs typeface="Times New Roman" pitchFamily="18" charset="0"/>
                  </a:rPr>
                  <a:t>QĐ 2711</a:t>
                </a:r>
                <a:endParaRPr lang="en-US" sz="2000" b="1">
                  <a:latin typeface="Times New Roman" pitchFamily="18" charset="0"/>
                  <a:cs typeface="Times New Roman" pitchFamily="18" charset="0"/>
                </a:endParaRPr>
              </a:p>
            </p:txBody>
          </p:sp>
          <p:sp>
            <p:nvSpPr>
              <p:cNvPr id="11" name="Right Arrow 10"/>
              <p:cNvSpPr/>
              <p:nvPr/>
            </p:nvSpPr>
            <p:spPr>
              <a:xfrm>
                <a:off x="4348939" y="3550803"/>
                <a:ext cx="685800" cy="2612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imes New Roman" pitchFamily="18" charset="0"/>
                  <a:cs typeface="Times New Roman" pitchFamily="18" charset="0"/>
                </a:endParaRPr>
              </a:p>
            </p:txBody>
          </p:sp>
        </p:grpSp>
        <p:sp>
          <p:nvSpPr>
            <p:cNvPr id="15" name="Right Arrow 14"/>
            <p:cNvSpPr/>
            <p:nvPr/>
          </p:nvSpPr>
          <p:spPr>
            <a:xfrm>
              <a:off x="4348939" y="2270967"/>
              <a:ext cx="685800" cy="2612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imes New Roman" pitchFamily="18" charset="0"/>
                <a:cs typeface="Times New Roman" pitchFamily="18" charset="0"/>
              </a:endParaRPr>
            </a:p>
          </p:txBody>
        </p:sp>
      </p:grpSp>
      <p:sp>
        <p:nvSpPr>
          <p:cNvPr id="23" name="TextBox 22"/>
          <p:cNvSpPr txBox="1"/>
          <p:nvPr/>
        </p:nvSpPr>
        <p:spPr>
          <a:xfrm>
            <a:off x="3788620" y="6038365"/>
            <a:ext cx="4410420" cy="461665"/>
          </a:xfrm>
          <a:prstGeom prst="rect">
            <a:avLst/>
          </a:prstGeom>
          <a:noFill/>
        </p:spPr>
        <p:txBody>
          <a:bodyPr wrap="square" rtlCol="0">
            <a:spAutoFit/>
          </a:bodyPr>
          <a:lstStyle/>
          <a:p>
            <a:pPr algn="ctr"/>
            <a:r>
              <a:rPr lang="en-US" sz="2400" smtClean="0">
                <a:latin typeface="Times New Roman" pitchFamily="18" charset="0"/>
                <a:cs typeface="Times New Roman" pitchFamily="18" charset="0"/>
              </a:rPr>
              <a:t>Tên gọi và Mã HS không thay đổi</a:t>
            </a:r>
            <a:endParaRPr lang="en-US" sz="2400">
              <a:latin typeface="Times New Roman" pitchFamily="18" charset="0"/>
              <a:cs typeface="Times New Roman" pitchFamily="18" charset="0"/>
            </a:endParaRPr>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5614" y="4466918"/>
            <a:ext cx="3528216" cy="1411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3830" y="4466917"/>
            <a:ext cx="3732648" cy="1399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55226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0230" y="1875729"/>
            <a:ext cx="10700656" cy="2215991"/>
          </a:xfrm>
          <a:prstGeom prst="rect">
            <a:avLst/>
          </a:prstGeom>
        </p:spPr>
        <p:txBody>
          <a:bodyPr wrap="square">
            <a:spAutoFit/>
          </a:bodyPr>
          <a:lstStyle/>
          <a:p>
            <a:pPr algn="ctr">
              <a:spcAft>
                <a:spcPts val="1200"/>
              </a:spcAft>
            </a:pPr>
            <a:r>
              <a:rPr lang="en-US" sz="3200" b="1" smtClean="0">
                <a:solidFill>
                  <a:srgbClr val="FF0000"/>
                </a:solidFill>
                <a:latin typeface="Times New Roman" pitchFamily="18" charset="0"/>
                <a:cs typeface="Times New Roman" pitchFamily="18" charset="0"/>
              </a:rPr>
              <a:t> QUYẾT ĐỊNH SỐ 366/QĐ-BKHCN </a:t>
            </a:r>
          </a:p>
          <a:p>
            <a:pPr algn="ctr"/>
            <a:r>
              <a:rPr lang="en-US" sz="3200" b="1" smtClean="0">
                <a:solidFill>
                  <a:srgbClr val="0000FF"/>
                </a:solidFill>
                <a:latin typeface="Times New Roman" pitchFamily="18" charset="0"/>
                <a:cs typeface="Times New Roman" pitchFamily="18" charset="0"/>
              </a:rPr>
              <a:t>VỀ VIỆC CÔNG BỐ BỔ SUNG SẢN PHẨM, HÀNG HÓA </a:t>
            </a:r>
          </a:p>
          <a:p>
            <a:pPr algn="ctr"/>
            <a:r>
              <a:rPr lang="en-US" sz="3200" b="1" smtClean="0">
                <a:solidFill>
                  <a:srgbClr val="0000FF"/>
                </a:solidFill>
                <a:latin typeface="Times New Roman" pitchFamily="18" charset="0"/>
                <a:cs typeface="Times New Roman" pitchFamily="18" charset="0"/>
              </a:rPr>
              <a:t>NHÓM 2 THUỘC TRÁCH NHIỆM QUẢN LÝ CỦA </a:t>
            </a:r>
          </a:p>
          <a:p>
            <a:pPr algn="ctr"/>
            <a:r>
              <a:rPr lang="en-US" sz="3200" b="1" smtClean="0">
                <a:solidFill>
                  <a:srgbClr val="0000FF"/>
                </a:solidFill>
                <a:latin typeface="Times New Roman" pitchFamily="18" charset="0"/>
                <a:cs typeface="Times New Roman" pitchFamily="18" charset="0"/>
              </a:rPr>
              <a:t>BỘ KHOA HỌC VÀ CÔNG NGHỆ </a:t>
            </a:r>
            <a:endParaRPr lang="en-US" sz="3200"/>
          </a:p>
        </p:txBody>
      </p:sp>
    </p:spTree>
    <p:extLst>
      <p:ext uri="{BB962C8B-B14F-4D97-AF65-F5344CB8AC3E}">
        <p14:creationId xmlns:p14="http://schemas.microsoft.com/office/powerpoint/2010/main" val="2877925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7938" y="807569"/>
            <a:ext cx="10047518" cy="2554545"/>
          </a:xfrm>
          <a:prstGeom prst="rect">
            <a:avLst/>
          </a:prstGeom>
        </p:spPr>
        <p:txBody>
          <a:bodyPr wrap="square">
            <a:spAutoFit/>
          </a:bodyPr>
          <a:lstStyle/>
          <a:p>
            <a:pPr algn="just">
              <a:spcBef>
                <a:spcPts val="1200"/>
              </a:spcBef>
              <a:spcAft>
                <a:spcPts val="1200"/>
              </a:spcAft>
            </a:pPr>
            <a:r>
              <a:rPr lang="en-US" sz="2800" smtClean="0">
                <a:latin typeface="Times New Roman" pitchFamily="18" charset="0"/>
                <a:cs typeface="Times New Roman" pitchFamily="18" charset="0"/>
              </a:rPr>
              <a:t>- </a:t>
            </a:r>
            <a:r>
              <a:rPr lang="vi-VN" sz="2800" smtClean="0">
                <a:latin typeface="Times New Roman" pitchFamily="18" charset="0"/>
                <a:cs typeface="Times New Roman" pitchFamily="18" charset="0"/>
              </a:rPr>
              <a:t>Công </a:t>
            </a:r>
            <a:r>
              <a:rPr lang="vi-VN" sz="2800">
                <a:latin typeface="Times New Roman" pitchFamily="18" charset="0"/>
                <a:cs typeface="Times New Roman" pitchFamily="18" charset="0"/>
              </a:rPr>
              <a:t>bố </a:t>
            </a:r>
            <a:r>
              <a:rPr lang="vi-VN" sz="2800" b="1">
                <a:solidFill>
                  <a:srgbClr val="0000FF"/>
                </a:solidFill>
                <a:latin typeface="Times New Roman" pitchFamily="18" charset="0"/>
                <a:cs typeface="Times New Roman" pitchFamily="18" charset="0"/>
              </a:rPr>
              <a:t>bổ sung</a:t>
            </a:r>
            <a:r>
              <a:rPr lang="vi-VN" sz="2800" b="1">
                <a:latin typeface="Times New Roman" pitchFamily="18" charset="0"/>
                <a:cs typeface="Times New Roman" pitchFamily="18" charset="0"/>
              </a:rPr>
              <a:t> </a:t>
            </a:r>
            <a:r>
              <a:rPr lang="vi-VN" sz="2800">
                <a:latin typeface="Times New Roman" pitchFamily="18" charset="0"/>
                <a:cs typeface="Times New Roman" pitchFamily="18" charset="0"/>
              </a:rPr>
              <a:t>sản phẩm, hàng hóa nhóm 2 thuộc trách nhiệm quản lý của Bộ Khoa học và Công nghệ tại Phụ lục ban hành kèm theo Quyết định này, bao gồm mã HS, quy chuẩn kỹ thuật quốc gia (QCVN) tương ứng và văn bản quy phạm pháp luật quản lý.</a:t>
            </a:r>
          </a:p>
          <a:p>
            <a:pPr algn="just">
              <a:spcBef>
                <a:spcPts val="1200"/>
              </a:spcBef>
              <a:spcAft>
                <a:spcPts val="1200"/>
              </a:spcAft>
            </a:pPr>
            <a:r>
              <a:rPr lang="en-US" sz="2800" smtClean="0">
                <a:latin typeface="Times New Roman" pitchFamily="18" charset="0"/>
                <a:cs typeface="Times New Roman" pitchFamily="18" charset="0"/>
              </a:rPr>
              <a:t>- Q</a:t>
            </a:r>
            <a:r>
              <a:rPr lang="vi-VN" sz="2800" smtClean="0">
                <a:latin typeface="Times New Roman" pitchFamily="18" charset="0"/>
                <a:cs typeface="Times New Roman" pitchFamily="18" charset="0"/>
              </a:rPr>
              <a:t>uyết </a:t>
            </a:r>
            <a:r>
              <a:rPr lang="vi-VN" sz="2800">
                <a:latin typeface="Times New Roman" pitchFamily="18" charset="0"/>
                <a:cs typeface="Times New Roman" pitchFamily="18" charset="0"/>
              </a:rPr>
              <a:t>định này có hiệu lực kể </a:t>
            </a:r>
            <a:r>
              <a:rPr lang="vi-VN" sz="2800" smtClean="0">
                <a:latin typeface="Times New Roman" pitchFamily="18" charset="0"/>
                <a:cs typeface="Times New Roman" pitchFamily="18" charset="0"/>
              </a:rPr>
              <a:t>từ</a:t>
            </a:r>
            <a:r>
              <a:rPr lang="en-US" sz="2800" smtClean="0">
                <a:latin typeface="Times New Roman" pitchFamily="18" charset="0"/>
                <a:cs typeface="Times New Roman" pitchFamily="18" charset="0"/>
              </a:rPr>
              <a:t> </a:t>
            </a:r>
            <a:r>
              <a:rPr lang="en-US" sz="2800" b="1" smtClean="0">
                <a:solidFill>
                  <a:srgbClr val="0000FF"/>
                </a:solidFill>
                <a:latin typeface="Times New Roman" pitchFamily="18" charset="0"/>
                <a:cs typeface="Times New Roman" pitchFamily="18" charset="0"/>
              </a:rPr>
              <a:t>14/3/2023</a:t>
            </a:r>
            <a:r>
              <a:rPr lang="en-US" sz="2800" smtClean="0">
                <a:latin typeface="Times New Roman" pitchFamily="18" charset="0"/>
                <a:cs typeface="Times New Roman" pitchFamily="18" charset="0"/>
              </a:rPr>
              <a: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7314" y="4109550"/>
            <a:ext cx="2944584" cy="1998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55226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80317669"/>
              </p:ext>
            </p:extLst>
          </p:nvPr>
        </p:nvGraphicFramePr>
        <p:xfrm>
          <a:off x="914399" y="512286"/>
          <a:ext cx="10668001" cy="3628860"/>
        </p:xfrm>
        <a:graphic>
          <a:graphicData uri="http://schemas.openxmlformats.org/drawingml/2006/table">
            <a:tbl>
              <a:tblPr/>
              <a:tblGrid>
                <a:gridCol w="587739"/>
                <a:gridCol w="1885198"/>
                <a:gridCol w="2838886"/>
                <a:gridCol w="1502635"/>
                <a:gridCol w="3853543"/>
              </a:tblGrid>
              <a:tr h="728685">
                <a:tc>
                  <a:txBody>
                    <a:bodyPr/>
                    <a:lstStyle/>
                    <a:p>
                      <a:pPr algn="ctr">
                        <a:spcBef>
                          <a:spcPts val="600"/>
                        </a:spcBef>
                        <a:spcAft>
                          <a:spcPts val="600"/>
                        </a:spcAft>
                      </a:pPr>
                      <a:r>
                        <a:rPr lang="en-US" sz="2000" b="1">
                          <a:effectLst/>
                          <a:latin typeface="Times New Roman" pitchFamily="18" charset="0"/>
                          <a:cs typeface="Times New Roman" pitchFamily="18" charset="0"/>
                        </a:rPr>
                        <a:t>TT</a:t>
                      </a:r>
                      <a:endParaRPr lang="en-US" sz="2000">
                        <a:effectLst/>
                        <a:latin typeface="Times New Roman" pitchFamily="18" charset="0"/>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600"/>
                        </a:spcAft>
                      </a:pPr>
                      <a:r>
                        <a:rPr lang="en-US" sz="2000" b="1">
                          <a:effectLst/>
                          <a:latin typeface="Times New Roman" pitchFamily="18" charset="0"/>
                          <a:cs typeface="Times New Roman" pitchFamily="18" charset="0"/>
                        </a:rPr>
                        <a:t>Tên hàng hóa</a:t>
                      </a:r>
                      <a:endParaRPr lang="en-US" sz="2000">
                        <a:effectLst/>
                        <a:latin typeface="Times New Roman" pitchFamily="18" charset="0"/>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600"/>
                        </a:spcAft>
                      </a:pPr>
                      <a:r>
                        <a:rPr lang="en-US" sz="2000" b="1">
                          <a:effectLst/>
                          <a:latin typeface="Times New Roman" pitchFamily="18" charset="0"/>
                          <a:cs typeface="Times New Roman" pitchFamily="18" charset="0"/>
                        </a:rPr>
                        <a:t>Tên QCVN</a:t>
                      </a:r>
                      <a:endParaRPr lang="en-US" sz="2000">
                        <a:effectLst/>
                        <a:latin typeface="Times New Roman" pitchFamily="18" charset="0"/>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600"/>
                        </a:spcAft>
                      </a:pPr>
                      <a:r>
                        <a:rPr lang="vi-VN" sz="2000" b="1">
                          <a:effectLst/>
                          <a:latin typeface="Times New Roman" pitchFamily="18" charset="0"/>
                          <a:cs typeface="Times New Roman" pitchFamily="18" charset="0"/>
                        </a:rPr>
                        <a:t>Mã </a:t>
                      </a:r>
                      <a:r>
                        <a:rPr lang="vi-VN" sz="2000" b="1" smtClean="0">
                          <a:effectLst/>
                          <a:latin typeface="Times New Roman" pitchFamily="18" charset="0"/>
                          <a:cs typeface="Times New Roman" pitchFamily="18" charset="0"/>
                        </a:rPr>
                        <a:t>HS</a:t>
                      </a:r>
                      <a:endParaRPr lang="vi-VN" sz="2000">
                        <a:effectLst/>
                        <a:latin typeface="Times New Roman" pitchFamily="18" charset="0"/>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600"/>
                        </a:spcAft>
                      </a:pPr>
                      <a:r>
                        <a:rPr lang="vi-VN" sz="2000" b="1">
                          <a:effectLst/>
                          <a:latin typeface="Times New Roman" pitchFamily="18" charset="0"/>
                          <a:cs typeface="Times New Roman" pitchFamily="18" charset="0"/>
                        </a:rPr>
                        <a:t>Tên văn bản áp dụng</a:t>
                      </a:r>
                      <a:endParaRPr lang="vi-VN" sz="2000">
                        <a:effectLst/>
                        <a:latin typeface="Times New Roman" pitchFamily="18" charset="0"/>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900175">
                <a:tc>
                  <a:txBody>
                    <a:bodyPr/>
                    <a:lstStyle/>
                    <a:p>
                      <a:pPr algn="ctr">
                        <a:spcBef>
                          <a:spcPts val="600"/>
                        </a:spcBef>
                        <a:spcAft>
                          <a:spcPts val="600"/>
                        </a:spcAft>
                      </a:pPr>
                      <a:r>
                        <a:rPr lang="en-US" sz="2000">
                          <a:effectLst/>
                          <a:latin typeface="Times New Roman" pitchFamily="18" charset="0"/>
                          <a:cs typeface="Times New Roman" pitchFamily="18" charset="0"/>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600"/>
                        </a:spcAft>
                      </a:pPr>
                      <a:r>
                        <a:rPr lang="en-US" sz="2000">
                          <a:effectLst/>
                          <a:latin typeface="Times New Roman" pitchFamily="18" charset="0"/>
                          <a:cs typeface="Times New Roman" pitchFamily="18" charset="0"/>
                        </a:rPr>
                        <a:t>Ống bằng thép không gỉ</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600"/>
                        </a:spcAft>
                      </a:pPr>
                      <a:r>
                        <a:rPr lang="vi-VN" sz="2000">
                          <a:effectLst/>
                          <a:latin typeface="Times New Roman" pitchFamily="18" charset="0"/>
                          <a:cs typeface="Times New Roman" pitchFamily="18" charset="0"/>
                        </a:rPr>
                        <a:t>QCVN 20:2019/BKHCN</a:t>
                      </a:r>
                    </a:p>
                    <a:p>
                      <a:pPr algn="ctr">
                        <a:spcBef>
                          <a:spcPts val="600"/>
                        </a:spcBef>
                        <a:spcAft>
                          <a:spcPts val="600"/>
                        </a:spcAft>
                      </a:pPr>
                      <a:r>
                        <a:rPr lang="vi-VN" sz="2000">
                          <a:effectLst/>
                          <a:latin typeface="Times New Roman" pitchFamily="18" charset="0"/>
                          <a:cs typeface="Times New Roman" pitchFamily="18" charset="0"/>
                        </a:rPr>
                        <a:t>và</a:t>
                      </a:r>
                    </a:p>
                    <a:p>
                      <a:pPr algn="ctr">
                        <a:spcBef>
                          <a:spcPts val="600"/>
                        </a:spcBef>
                        <a:spcAft>
                          <a:spcPts val="600"/>
                        </a:spcAft>
                      </a:pPr>
                      <a:r>
                        <a:rPr lang="vi-VN" sz="2000">
                          <a:effectLst/>
                          <a:latin typeface="Times New Roman" pitchFamily="18" charset="0"/>
                          <a:cs typeface="Times New Roman" pitchFamily="18" charset="0"/>
                        </a:rPr>
                        <a:t>Sửa đổi 1:2021 QCVN 20:2019/BKHCN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600"/>
                        </a:spcAft>
                      </a:pPr>
                      <a:r>
                        <a:rPr lang="en-US" sz="2000">
                          <a:effectLst/>
                          <a:latin typeface="Times New Roman" pitchFamily="18" charset="0"/>
                          <a:cs typeface="Times New Roman" pitchFamily="18" charset="0"/>
                        </a:rPr>
                        <a:t>7306.40.20</a:t>
                      </a:r>
                    </a:p>
                    <a:p>
                      <a:pPr algn="ctr">
                        <a:spcBef>
                          <a:spcPts val="600"/>
                        </a:spcBef>
                        <a:spcAft>
                          <a:spcPts val="600"/>
                        </a:spcAft>
                      </a:pPr>
                      <a:r>
                        <a:rPr lang="en-US" sz="2000">
                          <a:effectLst/>
                          <a:latin typeface="Times New Roman" pitchFamily="18" charset="0"/>
                          <a:cs typeface="Times New Roman" pitchFamily="18" charset="0"/>
                        </a:rPr>
                        <a:t>7306.40.90</a:t>
                      </a:r>
                    </a:p>
                    <a:p>
                      <a:pPr algn="ctr">
                        <a:spcBef>
                          <a:spcPts val="600"/>
                        </a:spcBef>
                        <a:spcAft>
                          <a:spcPts val="600"/>
                        </a:spcAft>
                      </a:pPr>
                      <a:r>
                        <a:rPr lang="en-US" sz="2000">
                          <a:effectLst/>
                          <a:latin typeface="Times New Roman" pitchFamily="18" charset="0"/>
                          <a:cs typeface="Times New Roman" pitchFamily="18" charset="0"/>
                        </a:rPr>
                        <a:t>7306.61.10</a:t>
                      </a:r>
                    </a:p>
                    <a:p>
                      <a:pPr algn="ctr">
                        <a:spcBef>
                          <a:spcPts val="600"/>
                        </a:spcBef>
                        <a:spcAft>
                          <a:spcPts val="600"/>
                        </a:spcAft>
                      </a:pPr>
                      <a:r>
                        <a:rPr lang="en-US" sz="2000">
                          <a:effectLst/>
                          <a:latin typeface="Times New Roman" pitchFamily="18" charset="0"/>
                          <a:cs typeface="Times New Roman" pitchFamily="18" charset="0"/>
                        </a:rPr>
                        <a:t>7306.61.90</a:t>
                      </a:r>
                    </a:p>
                    <a:p>
                      <a:pPr algn="ctr">
                        <a:spcBef>
                          <a:spcPts val="600"/>
                        </a:spcBef>
                        <a:spcAft>
                          <a:spcPts val="600"/>
                        </a:spcAft>
                      </a:pPr>
                      <a:r>
                        <a:rPr lang="en-US" sz="2000">
                          <a:effectLst/>
                          <a:latin typeface="Times New Roman" pitchFamily="18" charset="0"/>
                          <a:cs typeface="Times New Roman" pitchFamily="18" charset="0"/>
                        </a:rPr>
                        <a:t>7306.69.10</a:t>
                      </a:r>
                    </a:p>
                    <a:p>
                      <a:pPr algn="ctr">
                        <a:spcBef>
                          <a:spcPts val="600"/>
                        </a:spcBef>
                        <a:spcAft>
                          <a:spcPts val="600"/>
                        </a:spcAft>
                      </a:pPr>
                      <a:r>
                        <a:rPr lang="en-US" sz="2000">
                          <a:effectLst/>
                          <a:latin typeface="Times New Roman" pitchFamily="18" charset="0"/>
                          <a:cs typeface="Times New Roman" pitchFamily="18" charset="0"/>
                        </a:rPr>
                        <a:t>7306.69.90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19063" indent="0">
                        <a:spcBef>
                          <a:spcPts val="600"/>
                        </a:spcBef>
                        <a:spcAft>
                          <a:spcPts val="600"/>
                        </a:spcAft>
                      </a:pPr>
                      <a:r>
                        <a:rPr lang="vi-VN" sz="2000">
                          <a:effectLst/>
                          <a:latin typeface="Times New Roman" pitchFamily="18" charset="0"/>
                          <a:cs typeface="Times New Roman" pitchFamily="18" charset="0"/>
                        </a:rPr>
                        <a:t>- Thông tư số 28/2012/TT-BKHCN</a:t>
                      </a:r>
                    </a:p>
                    <a:p>
                      <a:pPr marL="119063" indent="0">
                        <a:spcBef>
                          <a:spcPts val="600"/>
                        </a:spcBef>
                        <a:spcAft>
                          <a:spcPts val="600"/>
                        </a:spcAft>
                      </a:pPr>
                      <a:r>
                        <a:rPr lang="vi-VN" sz="2000">
                          <a:effectLst/>
                          <a:latin typeface="Times New Roman" pitchFamily="18" charset="0"/>
                          <a:cs typeface="Times New Roman" pitchFamily="18" charset="0"/>
                        </a:rPr>
                        <a:t>- Thông tư số 02/2017/TT-BKHCN</a:t>
                      </a:r>
                    </a:p>
                    <a:p>
                      <a:pPr marL="119063" indent="0">
                        <a:spcBef>
                          <a:spcPts val="600"/>
                        </a:spcBef>
                        <a:spcAft>
                          <a:spcPts val="600"/>
                        </a:spcAft>
                      </a:pPr>
                      <a:r>
                        <a:rPr lang="vi-VN" sz="2000">
                          <a:effectLst/>
                          <a:latin typeface="Times New Roman" pitchFamily="18" charset="0"/>
                          <a:cs typeface="Times New Roman" pitchFamily="18" charset="0"/>
                        </a:rPr>
                        <a:t>- Thông tư số 15/2019/TT-BKHCN</a:t>
                      </a:r>
                    </a:p>
                    <a:p>
                      <a:pPr marL="119063" indent="0">
                        <a:spcBef>
                          <a:spcPts val="600"/>
                        </a:spcBef>
                        <a:spcAft>
                          <a:spcPts val="600"/>
                        </a:spcAft>
                      </a:pPr>
                      <a:r>
                        <a:rPr lang="vi-VN" sz="2000">
                          <a:effectLst/>
                          <a:latin typeface="Times New Roman" pitchFamily="18" charset="0"/>
                          <a:cs typeface="Times New Roman" pitchFamily="18" charset="0"/>
                        </a:rPr>
                        <a:t>- Thông tư số 06/2020/TT-BKHCN</a:t>
                      </a:r>
                    </a:p>
                    <a:p>
                      <a:pPr marL="119063" indent="0">
                        <a:spcBef>
                          <a:spcPts val="600"/>
                        </a:spcBef>
                        <a:spcAft>
                          <a:spcPts val="600"/>
                        </a:spcAft>
                      </a:pPr>
                      <a:r>
                        <a:rPr lang="vi-VN" sz="2000">
                          <a:effectLst/>
                          <a:latin typeface="Times New Roman" pitchFamily="18" charset="0"/>
                          <a:cs typeface="Times New Roman" pitchFamily="18" charset="0"/>
                        </a:rPr>
                        <a:t>- Thông tư số 09/2021/TT-BKHCN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5758" b="9596"/>
          <a:stretch/>
        </p:blipFill>
        <p:spPr bwMode="auto">
          <a:xfrm>
            <a:off x="2019768" y="4631603"/>
            <a:ext cx="3836733" cy="148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8016" y="4631603"/>
            <a:ext cx="4026446" cy="145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03386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53"/>
          <p:cNvGrpSpPr/>
          <p:nvPr/>
        </p:nvGrpSpPr>
        <p:grpSpPr>
          <a:xfrm>
            <a:off x="1446486" y="908258"/>
            <a:ext cx="8989531" cy="5578867"/>
            <a:chOff x="1446486" y="1028000"/>
            <a:chExt cx="8989531" cy="5578867"/>
          </a:xfrm>
        </p:grpSpPr>
        <p:sp>
          <p:nvSpPr>
            <p:cNvPr id="8" name="Rectangle 7"/>
            <p:cNvSpPr/>
            <p:nvPr/>
          </p:nvSpPr>
          <p:spPr>
            <a:xfrm>
              <a:off x="1446486" y="1040279"/>
              <a:ext cx="2690132" cy="923330"/>
            </a:xfrm>
            <a:prstGeom prst="rect">
              <a:avLst/>
            </a:prstGeom>
          </p:spPr>
          <p:txBody>
            <a:bodyPr wrap="square">
              <a:spAutoFit/>
            </a:bodyPr>
            <a:lstStyle/>
            <a:p>
              <a:pPr lvl="0" algn="ctr" defTabSz="457200"/>
              <a:r>
                <a:rPr lang="en-US" b="1">
                  <a:solidFill>
                    <a:srgbClr val="0000FF"/>
                  </a:solidFill>
                  <a:latin typeface="Times New Roman" pitchFamily="18" charset="0"/>
                  <a:cs typeface="Times New Roman" pitchFamily="18" charset="0"/>
                </a:rPr>
                <a:t>QCVN 4:2009/BKHCN </a:t>
              </a:r>
              <a:r>
                <a:rPr lang="en-US" b="1" smtClean="0">
                  <a:solidFill>
                    <a:srgbClr val="0000FF"/>
                  </a:solidFill>
                  <a:latin typeface="Times New Roman" pitchFamily="18" charset="0"/>
                  <a:cs typeface="Times New Roman" pitchFamily="18" charset="0"/>
                </a:rPr>
                <a:t>và </a:t>
              </a:r>
              <a:r>
                <a:rPr lang="en-US" b="1">
                  <a:solidFill>
                    <a:srgbClr val="0000FF"/>
                  </a:solidFill>
                  <a:latin typeface="Times New Roman" pitchFamily="18" charset="0"/>
                  <a:cs typeface="Times New Roman" pitchFamily="18" charset="0"/>
                </a:rPr>
                <a:t>Sửa đổi 1:2016 QCVN 4:2009/BKHCN</a:t>
              </a:r>
              <a:endParaRPr lang="en-US">
                <a:solidFill>
                  <a:prstClr val="black"/>
                </a:solidFill>
              </a:endParaRPr>
            </a:p>
          </p:txBody>
        </p:sp>
        <p:sp>
          <p:nvSpPr>
            <p:cNvPr id="9" name="Rectangle 8"/>
            <p:cNvSpPr/>
            <p:nvPr/>
          </p:nvSpPr>
          <p:spPr>
            <a:xfrm>
              <a:off x="7647460" y="1028000"/>
              <a:ext cx="2788557" cy="923330"/>
            </a:xfrm>
            <a:prstGeom prst="rect">
              <a:avLst/>
            </a:prstGeom>
          </p:spPr>
          <p:txBody>
            <a:bodyPr wrap="square">
              <a:spAutoFit/>
            </a:bodyPr>
            <a:lstStyle/>
            <a:p>
              <a:pPr lvl="0" algn="ctr" defTabSz="457200"/>
              <a:r>
                <a:rPr lang="en-US" b="1">
                  <a:solidFill>
                    <a:srgbClr val="0000FF"/>
                  </a:solidFill>
                  <a:latin typeface="Times New Roman" pitchFamily="18" charset="0"/>
                  <a:cs typeface="Times New Roman" pitchFamily="18" charset="0"/>
                </a:rPr>
                <a:t>QCVN </a:t>
              </a:r>
              <a:r>
                <a:rPr lang="en-US" b="1" smtClean="0">
                  <a:solidFill>
                    <a:srgbClr val="0000FF"/>
                  </a:solidFill>
                  <a:latin typeface="Times New Roman" pitchFamily="18" charset="0"/>
                  <a:cs typeface="Times New Roman" pitchFamily="18" charset="0"/>
                </a:rPr>
                <a:t>9:2012/BKHCN </a:t>
              </a:r>
            </a:p>
            <a:p>
              <a:pPr lvl="0" algn="ctr" defTabSz="457200"/>
              <a:r>
                <a:rPr lang="en-US" b="1" smtClean="0">
                  <a:solidFill>
                    <a:srgbClr val="0000FF"/>
                  </a:solidFill>
                  <a:latin typeface="Times New Roman" pitchFamily="18" charset="0"/>
                  <a:cs typeface="Times New Roman" pitchFamily="18" charset="0"/>
                </a:rPr>
                <a:t>và </a:t>
              </a:r>
              <a:r>
                <a:rPr lang="en-US" b="1">
                  <a:solidFill>
                    <a:srgbClr val="0000FF"/>
                  </a:solidFill>
                  <a:latin typeface="Times New Roman" pitchFamily="18" charset="0"/>
                  <a:cs typeface="Times New Roman" pitchFamily="18" charset="0"/>
                </a:rPr>
                <a:t>Sửa đổi 1:2018 QCVN 9:2012/BKHCN</a:t>
              </a:r>
              <a:endParaRPr lang="en-US">
                <a:solidFill>
                  <a:prstClr val="black"/>
                </a:solidFill>
              </a:endParaRPr>
            </a:p>
          </p:txBody>
        </p:sp>
        <p:grpSp>
          <p:nvGrpSpPr>
            <p:cNvPr id="2" name="Group 1"/>
            <p:cNvGrpSpPr/>
            <p:nvPr/>
          </p:nvGrpSpPr>
          <p:grpSpPr>
            <a:xfrm>
              <a:off x="2122138" y="2230348"/>
              <a:ext cx="7589015" cy="4376519"/>
              <a:chOff x="2122138" y="1978818"/>
              <a:chExt cx="7589015" cy="4376519"/>
            </a:xfrm>
          </p:grpSpPr>
          <p:sp>
            <p:nvSpPr>
              <p:cNvPr id="6" name="Rectangle 5"/>
              <p:cNvSpPr/>
              <p:nvPr/>
            </p:nvSpPr>
            <p:spPr>
              <a:xfrm>
                <a:off x="5290253" y="1978818"/>
                <a:ext cx="1281120" cy="40011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r>
                  <a:rPr lang="en-US" sz="2000">
                    <a:latin typeface="Times New Roman" pitchFamily="18" charset="0"/>
                    <a:cs typeface="Times New Roman" pitchFamily="18" charset="0"/>
                  </a:rPr>
                  <a:t>Lò vi sóng</a:t>
                </a:r>
              </a:p>
            </p:txBody>
          </p:sp>
          <p:sp>
            <p:nvSpPr>
              <p:cNvPr id="7" name="Rectangle 6"/>
              <p:cNvSpPr/>
              <p:nvPr/>
            </p:nvSpPr>
            <p:spPr>
              <a:xfrm>
                <a:off x="2122138" y="1978818"/>
                <a:ext cx="1338828" cy="400110"/>
              </a:xfrm>
              <a:prstGeom prst="rect">
                <a:avLst/>
              </a:prstGeom>
              <a:solidFill>
                <a:srgbClr val="FFC000"/>
              </a:solidFill>
            </p:spPr>
            <p:txBody>
              <a:bodyPr wrap="none">
                <a:spAutoFit/>
              </a:bodyPr>
              <a:lstStyle/>
              <a:p>
                <a:pPr lvl="0" algn="ctr" defTabSz="457200"/>
                <a:r>
                  <a:rPr lang="en-US" sz="2000">
                    <a:solidFill>
                      <a:prstClr val="black"/>
                    </a:solidFill>
                    <a:latin typeface="Times New Roman" pitchFamily="18" charset="0"/>
                    <a:cs typeface="Times New Roman" pitchFamily="18" charset="0"/>
                  </a:rPr>
                  <a:t>8516.50.00</a:t>
                </a:r>
              </a:p>
            </p:txBody>
          </p:sp>
          <p:sp>
            <p:nvSpPr>
              <p:cNvPr id="10" name="Rectangle 9"/>
              <p:cNvSpPr/>
              <p:nvPr/>
            </p:nvSpPr>
            <p:spPr>
              <a:xfrm>
                <a:off x="8372325" y="1978818"/>
                <a:ext cx="1338828" cy="400110"/>
              </a:xfrm>
              <a:prstGeom prst="rect">
                <a:avLst/>
              </a:prstGeom>
              <a:solidFill>
                <a:schemeClr val="accent2">
                  <a:lumMod val="60000"/>
                  <a:lumOff val="40000"/>
                </a:schemeClr>
              </a:solidFill>
            </p:spPr>
            <p:txBody>
              <a:bodyPr wrap="none">
                <a:spAutoFit/>
              </a:bodyPr>
              <a:lstStyle/>
              <a:p>
                <a:pPr lvl="0" algn="ctr" defTabSz="457200"/>
                <a:r>
                  <a:rPr lang="en-US" sz="2000">
                    <a:solidFill>
                      <a:prstClr val="black"/>
                    </a:solidFill>
                    <a:latin typeface="Times New Roman" pitchFamily="18" charset="0"/>
                    <a:cs typeface="Times New Roman" pitchFamily="18" charset="0"/>
                  </a:rPr>
                  <a:t>8516.50.00</a:t>
                </a:r>
              </a:p>
            </p:txBody>
          </p:sp>
          <p:sp>
            <p:nvSpPr>
              <p:cNvPr id="11" name="Rectangle 10"/>
              <p:cNvSpPr/>
              <p:nvPr/>
            </p:nvSpPr>
            <p:spPr>
              <a:xfrm>
                <a:off x="4873472" y="2672349"/>
                <a:ext cx="2114681" cy="40011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lvl="0" algn="ctr" defTabSz="457200"/>
                <a:r>
                  <a:rPr lang="en-US" sz="2000">
                    <a:solidFill>
                      <a:prstClr val="black"/>
                    </a:solidFill>
                    <a:latin typeface="Times New Roman" pitchFamily="18" charset="0"/>
                    <a:cs typeface="Times New Roman" pitchFamily="18" charset="0"/>
                  </a:rPr>
                  <a:t>Lò vi sóng kết hợp</a:t>
                </a:r>
              </a:p>
            </p:txBody>
          </p:sp>
          <p:sp>
            <p:nvSpPr>
              <p:cNvPr id="12" name="Rectangle 11"/>
              <p:cNvSpPr/>
              <p:nvPr/>
            </p:nvSpPr>
            <p:spPr>
              <a:xfrm>
                <a:off x="2122138" y="2670657"/>
                <a:ext cx="1338828" cy="400110"/>
              </a:xfrm>
              <a:prstGeom prst="rect">
                <a:avLst/>
              </a:prstGeom>
              <a:solidFill>
                <a:srgbClr val="FFC000"/>
              </a:solidFill>
            </p:spPr>
            <p:txBody>
              <a:bodyPr wrap="none">
                <a:spAutoFit/>
              </a:bodyPr>
              <a:lstStyle/>
              <a:p>
                <a:pPr lvl="0" algn="ctr" defTabSz="457200"/>
                <a:r>
                  <a:rPr lang="en-US" sz="2000">
                    <a:solidFill>
                      <a:prstClr val="black"/>
                    </a:solidFill>
                    <a:latin typeface="Times New Roman" pitchFamily="18" charset="0"/>
                    <a:cs typeface="Times New Roman" pitchFamily="18" charset="0"/>
                  </a:rPr>
                  <a:t>8516.60.90</a:t>
                </a:r>
              </a:p>
            </p:txBody>
          </p:sp>
          <p:sp>
            <p:nvSpPr>
              <p:cNvPr id="13" name="Rectangle 12"/>
              <p:cNvSpPr/>
              <p:nvPr/>
            </p:nvSpPr>
            <p:spPr>
              <a:xfrm>
                <a:off x="8372324" y="2670657"/>
                <a:ext cx="1338828" cy="400110"/>
              </a:xfrm>
              <a:prstGeom prst="rect">
                <a:avLst/>
              </a:prstGeom>
              <a:solidFill>
                <a:schemeClr val="accent2">
                  <a:lumMod val="60000"/>
                  <a:lumOff val="40000"/>
                </a:schemeClr>
              </a:solidFill>
            </p:spPr>
            <p:txBody>
              <a:bodyPr wrap="none">
                <a:spAutoFit/>
              </a:bodyPr>
              <a:lstStyle/>
              <a:p>
                <a:pPr lvl="0" algn="ctr" defTabSz="457200"/>
                <a:r>
                  <a:rPr lang="en-US" sz="2000">
                    <a:solidFill>
                      <a:prstClr val="black"/>
                    </a:solidFill>
                    <a:latin typeface="Times New Roman" pitchFamily="18" charset="0"/>
                    <a:cs typeface="Times New Roman" pitchFamily="18" charset="0"/>
                  </a:rPr>
                  <a:t>8516.60.90</a:t>
                </a:r>
              </a:p>
            </p:txBody>
          </p:sp>
          <p:sp>
            <p:nvSpPr>
              <p:cNvPr id="14" name="Rectangle 13"/>
              <p:cNvSpPr/>
              <p:nvPr/>
            </p:nvSpPr>
            <p:spPr>
              <a:xfrm>
                <a:off x="5379219" y="3324522"/>
                <a:ext cx="1103187" cy="40011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lvl="0" algn="ctr" defTabSz="457200"/>
                <a:r>
                  <a:rPr lang="en-US" sz="2000">
                    <a:solidFill>
                      <a:prstClr val="black"/>
                    </a:solidFill>
                    <a:latin typeface="Times New Roman" pitchFamily="18" charset="0"/>
                    <a:cs typeface="Times New Roman" pitchFamily="18" charset="0"/>
                  </a:rPr>
                  <a:t>Bếp điện</a:t>
                </a:r>
              </a:p>
            </p:txBody>
          </p:sp>
          <p:sp>
            <p:nvSpPr>
              <p:cNvPr id="15" name="Rectangle 14"/>
              <p:cNvSpPr/>
              <p:nvPr/>
            </p:nvSpPr>
            <p:spPr>
              <a:xfrm>
                <a:off x="2122138" y="3323801"/>
                <a:ext cx="1338828" cy="400110"/>
              </a:xfrm>
              <a:prstGeom prst="rect">
                <a:avLst/>
              </a:prstGeom>
              <a:solidFill>
                <a:srgbClr val="FFC000"/>
              </a:solidFill>
            </p:spPr>
            <p:txBody>
              <a:bodyPr wrap="none">
                <a:spAutoFit/>
              </a:bodyPr>
              <a:lstStyle/>
              <a:p>
                <a:pPr lvl="0" algn="ctr" defTabSz="457200"/>
                <a:r>
                  <a:rPr lang="en-US" sz="2000">
                    <a:solidFill>
                      <a:prstClr val="black"/>
                    </a:solidFill>
                    <a:latin typeface="Times New Roman" pitchFamily="18" charset="0"/>
                    <a:cs typeface="Times New Roman" pitchFamily="18" charset="0"/>
                  </a:rPr>
                  <a:t>8516.60.90</a:t>
                </a:r>
              </a:p>
            </p:txBody>
          </p:sp>
          <p:sp>
            <p:nvSpPr>
              <p:cNvPr id="16" name="Rectangle 15"/>
              <p:cNvSpPr/>
              <p:nvPr/>
            </p:nvSpPr>
            <p:spPr>
              <a:xfrm>
                <a:off x="8372325" y="3326463"/>
                <a:ext cx="1338828" cy="400110"/>
              </a:xfrm>
              <a:prstGeom prst="rect">
                <a:avLst/>
              </a:prstGeom>
              <a:solidFill>
                <a:schemeClr val="accent2">
                  <a:lumMod val="60000"/>
                  <a:lumOff val="40000"/>
                </a:schemeClr>
              </a:solidFill>
            </p:spPr>
            <p:txBody>
              <a:bodyPr wrap="none">
                <a:spAutoFit/>
              </a:bodyPr>
              <a:lstStyle/>
              <a:p>
                <a:pPr lvl="0" algn="ctr" defTabSz="457200"/>
                <a:r>
                  <a:rPr lang="en-US" sz="2000">
                    <a:solidFill>
                      <a:prstClr val="black"/>
                    </a:solidFill>
                    <a:latin typeface="Times New Roman" pitchFamily="18" charset="0"/>
                    <a:cs typeface="Times New Roman" pitchFamily="18" charset="0"/>
                  </a:rPr>
                  <a:t>8516.60.90</a:t>
                </a:r>
              </a:p>
            </p:txBody>
          </p:sp>
          <p:sp>
            <p:nvSpPr>
              <p:cNvPr id="17" name="Rectangle 16"/>
              <p:cNvSpPr/>
              <p:nvPr/>
            </p:nvSpPr>
            <p:spPr>
              <a:xfrm>
                <a:off x="5212507" y="4003034"/>
                <a:ext cx="1436612" cy="40011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lvl="0" algn="ctr" defTabSz="457200"/>
                <a:r>
                  <a:rPr lang="en-US" sz="2000">
                    <a:solidFill>
                      <a:prstClr val="black"/>
                    </a:solidFill>
                    <a:latin typeface="Times New Roman" pitchFamily="18" charset="0"/>
                    <a:cs typeface="Times New Roman" pitchFamily="18" charset="0"/>
                  </a:rPr>
                  <a:t>Máy sấy tóc</a:t>
                </a:r>
              </a:p>
            </p:txBody>
          </p:sp>
          <p:sp>
            <p:nvSpPr>
              <p:cNvPr id="18" name="Rectangle 17"/>
              <p:cNvSpPr/>
              <p:nvPr/>
            </p:nvSpPr>
            <p:spPr>
              <a:xfrm>
                <a:off x="2122138" y="3997662"/>
                <a:ext cx="1338828" cy="400110"/>
              </a:xfrm>
              <a:prstGeom prst="rect">
                <a:avLst/>
              </a:prstGeom>
              <a:solidFill>
                <a:srgbClr val="FFC000"/>
              </a:solidFill>
            </p:spPr>
            <p:txBody>
              <a:bodyPr wrap="none">
                <a:spAutoFit/>
              </a:bodyPr>
              <a:lstStyle/>
              <a:p>
                <a:pPr lvl="0" algn="ctr" defTabSz="457200"/>
                <a:r>
                  <a:rPr lang="en-US" sz="2000">
                    <a:solidFill>
                      <a:prstClr val="black"/>
                    </a:solidFill>
                    <a:latin typeface="Times New Roman" pitchFamily="18" charset="0"/>
                    <a:cs typeface="Times New Roman" pitchFamily="18" charset="0"/>
                  </a:rPr>
                  <a:t>8516.31.00</a:t>
                </a:r>
              </a:p>
            </p:txBody>
          </p:sp>
          <p:sp>
            <p:nvSpPr>
              <p:cNvPr id="19" name="Rectangle 18"/>
              <p:cNvSpPr/>
              <p:nvPr/>
            </p:nvSpPr>
            <p:spPr>
              <a:xfrm>
                <a:off x="8372324" y="4003034"/>
                <a:ext cx="1338828" cy="400110"/>
              </a:xfrm>
              <a:prstGeom prst="rect">
                <a:avLst/>
              </a:prstGeom>
              <a:solidFill>
                <a:schemeClr val="accent2">
                  <a:lumMod val="60000"/>
                  <a:lumOff val="40000"/>
                </a:schemeClr>
              </a:solidFill>
            </p:spPr>
            <p:txBody>
              <a:bodyPr wrap="none">
                <a:spAutoFit/>
              </a:bodyPr>
              <a:lstStyle/>
              <a:p>
                <a:pPr lvl="0" algn="ctr" defTabSz="457200"/>
                <a:r>
                  <a:rPr lang="en-US" sz="2000">
                    <a:solidFill>
                      <a:prstClr val="black"/>
                    </a:solidFill>
                    <a:latin typeface="Times New Roman" pitchFamily="18" charset="0"/>
                    <a:cs typeface="Times New Roman" pitchFamily="18" charset="0"/>
                  </a:rPr>
                  <a:t>8516.31.00</a:t>
                </a:r>
              </a:p>
            </p:txBody>
          </p:sp>
          <p:sp>
            <p:nvSpPr>
              <p:cNvPr id="20" name="Rectangle 19"/>
              <p:cNvSpPr/>
              <p:nvPr/>
            </p:nvSpPr>
            <p:spPr>
              <a:xfrm>
                <a:off x="4284123" y="4724121"/>
                <a:ext cx="3293380" cy="163121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vi-VN" sz="2000">
                    <a:solidFill>
                      <a:schemeClr val="dk1"/>
                    </a:solidFill>
                    <a:latin typeface="Times New Roman" pitchFamily="18" charset="0"/>
                    <a:cs typeface="Times New Roman" pitchFamily="18" charset="0"/>
                  </a:rPr>
                  <a:t>Các thiết bị, dụng cụ đun nước nóng tức thời khác dùng trong gia dụng và các mục đích tương tự (như vòi có bộ phận đun nước nóng nhanh)</a:t>
                </a:r>
                <a:endParaRPr lang="en-US" sz="2000">
                  <a:latin typeface="Times New Roman" pitchFamily="18" charset="0"/>
                  <a:cs typeface="Times New Roman" pitchFamily="18" charset="0"/>
                </a:endParaRPr>
              </a:p>
            </p:txBody>
          </p:sp>
          <p:sp>
            <p:nvSpPr>
              <p:cNvPr id="21" name="Rectangle 20"/>
              <p:cNvSpPr/>
              <p:nvPr/>
            </p:nvSpPr>
            <p:spPr>
              <a:xfrm>
                <a:off x="2122138" y="5339674"/>
                <a:ext cx="1338828" cy="400110"/>
              </a:xfrm>
              <a:prstGeom prst="rect">
                <a:avLst/>
              </a:prstGeom>
              <a:solidFill>
                <a:srgbClr val="FFC000"/>
              </a:solidFill>
            </p:spPr>
            <p:txBody>
              <a:bodyPr wrap="none">
                <a:spAutoFit/>
              </a:bodyPr>
              <a:lstStyle/>
              <a:p>
                <a:pPr lvl="0" algn="ctr" defTabSz="457200"/>
                <a:r>
                  <a:rPr lang="en-US" sz="2000">
                    <a:solidFill>
                      <a:prstClr val="black"/>
                    </a:solidFill>
                    <a:latin typeface="Times New Roman" pitchFamily="18" charset="0"/>
                    <a:cs typeface="Times New Roman" pitchFamily="18" charset="0"/>
                  </a:rPr>
                  <a:t>8516.10.19</a:t>
                </a:r>
              </a:p>
            </p:txBody>
          </p:sp>
          <p:sp>
            <p:nvSpPr>
              <p:cNvPr id="22" name="Rectangle 21"/>
              <p:cNvSpPr/>
              <p:nvPr/>
            </p:nvSpPr>
            <p:spPr>
              <a:xfrm>
                <a:off x="8372324" y="5335621"/>
                <a:ext cx="1338828" cy="400110"/>
              </a:xfrm>
              <a:prstGeom prst="rect">
                <a:avLst/>
              </a:prstGeom>
              <a:solidFill>
                <a:schemeClr val="accent2">
                  <a:lumMod val="60000"/>
                  <a:lumOff val="40000"/>
                </a:schemeClr>
              </a:solidFill>
            </p:spPr>
            <p:txBody>
              <a:bodyPr wrap="none">
                <a:spAutoFit/>
              </a:bodyPr>
              <a:lstStyle/>
              <a:p>
                <a:pPr lvl="0" algn="ctr" defTabSz="457200"/>
                <a:r>
                  <a:rPr lang="en-US" sz="2000">
                    <a:solidFill>
                      <a:prstClr val="black"/>
                    </a:solidFill>
                    <a:latin typeface="Times New Roman" pitchFamily="18" charset="0"/>
                    <a:cs typeface="Times New Roman" pitchFamily="18" charset="0"/>
                  </a:rPr>
                  <a:t>8516.10.19</a:t>
                </a:r>
              </a:p>
            </p:txBody>
          </p:sp>
        </p:grpSp>
        <p:cxnSp>
          <p:nvCxnSpPr>
            <p:cNvPr id="4" name="Straight Arrow Connector 3"/>
            <p:cNvCxnSpPr>
              <a:stCxn id="6" idx="3"/>
              <a:endCxn id="10" idx="1"/>
            </p:cNvCxnSpPr>
            <p:nvPr/>
          </p:nvCxnSpPr>
          <p:spPr>
            <a:xfrm>
              <a:off x="6571373" y="2430403"/>
              <a:ext cx="180095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1" idx="3"/>
              <a:endCxn id="13" idx="1"/>
            </p:cNvCxnSpPr>
            <p:nvPr/>
          </p:nvCxnSpPr>
          <p:spPr>
            <a:xfrm flipV="1">
              <a:off x="6988153" y="3122242"/>
              <a:ext cx="1384171" cy="16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4" idx="3"/>
              <a:endCxn id="16" idx="1"/>
            </p:cNvCxnSpPr>
            <p:nvPr/>
          </p:nvCxnSpPr>
          <p:spPr>
            <a:xfrm>
              <a:off x="6482406" y="3776107"/>
              <a:ext cx="1889919" cy="194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7" idx="3"/>
              <a:endCxn id="19" idx="1"/>
            </p:cNvCxnSpPr>
            <p:nvPr/>
          </p:nvCxnSpPr>
          <p:spPr>
            <a:xfrm>
              <a:off x="6649119" y="4454619"/>
              <a:ext cx="172320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20" idx="3"/>
              <a:endCxn id="22" idx="1"/>
            </p:cNvCxnSpPr>
            <p:nvPr/>
          </p:nvCxnSpPr>
          <p:spPr>
            <a:xfrm flipV="1">
              <a:off x="7577503" y="5787206"/>
              <a:ext cx="794821" cy="40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6" idx="1"/>
              <a:endCxn id="7" idx="3"/>
            </p:cNvCxnSpPr>
            <p:nvPr/>
          </p:nvCxnSpPr>
          <p:spPr>
            <a:xfrm flipH="1">
              <a:off x="3460966" y="2430403"/>
              <a:ext cx="182928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11" idx="1"/>
              <a:endCxn id="12" idx="3"/>
            </p:cNvCxnSpPr>
            <p:nvPr/>
          </p:nvCxnSpPr>
          <p:spPr>
            <a:xfrm flipH="1" flipV="1">
              <a:off x="3460966" y="3122242"/>
              <a:ext cx="1412506" cy="16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14" idx="1"/>
              <a:endCxn id="15" idx="3"/>
            </p:cNvCxnSpPr>
            <p:nvPr/>
          </p:nvCxnSpPr>
          <p:spPr>
            <a:xfrm flipH="1" flipV="1">
              <a:off x="3460966" y="3775386"/>
              <a:ext cx="1918253" cy="7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17" idx="1"/>
              <a:endCxn id="18" idx="3"/>
            </p:cNvCxnSpPr>
            <p:nvPr/>
          </p:nvCxnSpPr>
          <p:spPr>
            <a:xfrm flipH="1" flipV="1">
              <a:off x="3460966" y="4449247"/>
              <a:ext cx="1751541" cy="53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20" idx="1"/>
              <a:endCxn id="21" idx="3"/>
            </p:cNvCxnSpPr>
            <p:nvPr/>
          </p:nvCxnSpPr>
          <p:spPr>
            <a:xfrm flipH="1">
              <a:off x="3460966" y="5791259"/>
              <a:ext cx="82315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53" name="TextBox 52"/>
          <p:cNvSpPr txBox="1"/>
          <p:nvPr/>
        </p:nvSpPr>
        <p:spPr>
          <a:xfrm>
            <a:off x="2267770" y="206828"/>
            <a:ext cx="7326086" cy="461665"/>
          </a:xfrm>
          <a:prstGeom prst="rect">
            <a:avLst/>
          </a:prstGeom>
          <a:noFill/>
        </p:spPr>
        <p:txBody>
          <a:bodyPr wrap="square" rtlCol="0">
            <a:spAutoFit/>
          </a:bodyPr>
          <a:lstStyle/>
          <a:p>
            <a:pPr algn="ctr"/>
            <a:r>
              <a:rPr lang="en-US" sz="2400" b="1" smtClean="0">
                <a:solidFill>
                  <a:srgbClr val="FF0000"/>
                </a:solidFill>
                <a:latin typeface="Times New Roman" pitchFamily="18" charset="0"/>
                <a:cs typeface="Times New Roman" pitchFamily="18" charset="0"/>
              </a:rPr>
              <a:t>HÀNG HÓA ÁP DỤNG 02 QUY CHUẨN VIỆT NAM</a:t>
            </a:r>
            <a:endParaRPr lang="en-US" sz="24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5113369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ộng đồng hình ảnh xin chân thành cảm on đáng yêu và đầy cảm xú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48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29307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26772" y="2378212"/>
            <a:ext cx="8001000" cy="1231106"/>
          </a:xfrm>
          <a:prstGeom prst="rect">
            <a:avLst/>
          </a:prstGeom>
          <a:noFill/>
        </p:spPr>
        <p:txBody>
          <a:bodyPr wrap="square" rtlCol="0">
            <a:spAutoFit/>
          </a:bodyPr>
          <a:lstStyle/>
          <a:p>
            <a:pPr algn="ctr">
              <a:spcBef>
                <a:spcPts val="600"/>
              </a:spcBef>
              <a:spcAft>
                <a:spcPts val="1200"/>
              </a:spcAft>
            </a:pPr>
            <a:r>
              <a:rPr lang="en-US" sz="3200" b="1" smtClean="0">
                <a:solidFill>
                  <a:srgbClr val="FF0000"/>
                </a:solidFill>
                <a:latin typeface="Times New Roman" panose="02020603050405020304" pitchFamily="18" charset="0"/>
                <a:cs typeface="Times New Roman" panose="02020603050405020304" pitchFamily="18" charset="0"/>
              </a:rPr>
              <a:t>NỘI DUNG </a:t>
            </a:r>
          </a:p>
          <a:p>
            <a:pPr algn="ctr">
              <a:spcAft>
                <a:spcPts val="600"/>
              </a:spcAft>
            </a:pPr>
            <a:r>
              <a:rPr lang="en-US" sz="3200" b="1" smtClean="0">
                <a:solidFill>
                  <a:srgbClr val="0000FF"/>
                </a:solidFill>
                <a:latin typeface="Times New Roman" panose="02020603050405020304" pitchFamily="18" charset="0"/>
                <a:cs typeface="Times New Roman" panose="02020603050405020304" pitchFamily="18" charset="0"/>
              </a:rPr>
              <a:t>QUYẾT ĐỊNH SỐ 2711/QĐ – BKHCN</a:t>
            </a:r>
            <a:endParaRPr lang="en-US" sz="3200" b="1">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64890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83771" y="1307849"/>
            <a:ext cx="10210800" cy="3139321"/>
          </a:xfrm>
          <a:prstGeom prst="rect">
            <a:avLst/>
          </a:prstGeom>
        </p:spPr>
        <p:txBody>
          <a:bodyPr wrap="square">
            <a:spAutoFit/>
          </a:bodyPr>
          <a:lstStyle/>
          <a:p>
            <a:pPr algn="just">
              <a:spcBef>
                <a:spcPts val="600"/>
              </a:spcBef>
              <a:spcAft>
                <a:spcPts val="600"/>
              </a:spcAft>
            </a:pPr>
            <a:r>
              <a:rPr lang="vi-VN" sz="2800">
                <a:latin typeface="Times New Roman" pitchFamily="18" charset="0"/>
                <a:cs typeface="Times New Roman" pitchFamily="18" charset="0"/>
              </a:rPr>
              <a:t>Công bố sản phẩm, hàng hóa nhóm 2 thuộc trách nhiệm quản lý của Bộ Khoa học và Công nghệ tại Phụ lục ban hành kèm theo Quyết định này, bao </a:t>
            </a:r>
            <a:r>
              <a:rPr lang="vi-VN" sz="2800" smtClean="0">
                <a:latin typeface="Times New Roman" pitchFamily="18" charset="0"/>
                <a:cs typeface="Times New Roman" pitchFamily="18" charset="0"/>
              </a:rPr>
              <a:t>gồm</a:t>
            </a:r>
            <a:r>
              <a:rPr lang="en-US" sz="2800" smtClean="0">
                <a:latin typeface="Times New Roman" pitchFamily="18" charset="0"/>
                <a:cs typeface="Times New Roman" pitchFamily="18" charset="0"/>
              </a:rPr>
              <a:t>:</a:t>
            </a:r>
          </a:p>
          <a:p>
            <a:pPr marL="457200" indent="-457200" algn="just">
              <a:spcBef>
                <a:spcPts val="600"/>
              </a:spcBef>
              <a:spcAft>
                <a:spcPts val="600"/>
              </a:spcAft>
              <a:buFontTx/>
              <a:buChar char="-"/>
            </a:pPr>
            <a:r>
              <a:rPr lang="en-US" sz="2800" smtClean="0">
                <a:latin typeface="Times New Roman" pitchFamily="18" charset="0"/>
                <a:cs typeface="Times New Roman" pitchFamily="18" charset="0"/>
              </a:rPr>
              <a:t>M</a:t>
            </a:r>
            <a:r>
              <a:rPr lang="vi-VN" sz="2800" smtClean="0">
                <a:latin typeface="Times New Roman" pitchFamily="18" charset="0"/>
                <a:cs typeface="Times New Roman" pitchFamily="18" charset="0"/>
              </a:rPr>
              <a:t>ã HS</a:t>
            </a:r>
            <a:r>
              <a:rPr lang="en-US" sz="2800" smtClean="0">
                <a:latin typeface="Times New Roman" pitchFamily="18" charset="0"/>
                <a:cs typeface="Times New Roman" pitchFamily="18" charset="0"/>
              </a:rPr>
              <a:t>;</a:t>
            </a:r>
          </a:p>
          <a:p>
            <a:pPr marL="457200" indent="-457200" algn="just">
              <a:spcBef>
                <a:spcPts val="600"/>
              </a:spcBef>
              <a:spcAft>
                <a:spcPts val="600"/>
              </a:spcAft>
              <a:buFontTx/>
              <a:buChar char="-"/>
            </a:pPr>
            <a:r>
              <a:rPr lang="vi-VN" sz="2800" smtClean="0">
                <a:latin typeface="Times New Roman" pitchFamily="18" charset="0"/>
                <a:cs typeface="Times New Roman" pitchFamily="18" charset="0"/>
              </a:rPr>
              <a:t>Quy chuẩn </a:t>
            </a:r>
            <a:r>
              <a:rPr lang="vi-VN" sz="2800">
                <a:latin typeface="Times New Roman" pitchFamily="18" charset="0"/>
                <a:cs typeface="Times New Roman" pitchFamily="18" charset="0"/>
              </a:rPr>
              <a:t>kỹ thuật quốc gia (QCVN) tương </a:t>
            </a:r>
            <a:r>
              <a:rPr lang="vi-VN" sz="2800" smtClean="0">
                <a:latin typeface="Times New Roman" pitchFamily="18" charset="0"/>
                <a:cs typeface="Times New Roman" pitchFamily="18" charset="0"/>
              </a:rPr>
              <a:t>ứng</a:t>
            </a:r>
            <a:r>
              <a:rPr lang="en-US" sz="2800" smtClean="0">
                <a:latin typeface="Times New Roman" pitchFamily="18" charset="0"/>
                <a:cs typeface="Times New Roman" pitchFamily="18" charset="0"/>
              </a:rPr>
              <a:t>;</a:t>
            </a:r>
          </a:p>
          <a:p>
            <a:pPr marL="457200" indent="-457200" algn="just">
              <a:spcBef>
                <a:spcPts val="600"/>
              </a:spcBef>
              <a:spcAft>
                <a:spcPts val="600"/>
              </a:spcAft>
              <a:buFontTx/>
              <a:buChar char="-"/>
            </a:pPr>
            <a:r>
              <a:rPr lang="vi-VN" sz="2800" smtClean="0">
                <a:latin typeface="Times New Roman" pitchFamily="18" charset="0"/>
                <a:cs typeface="Times New Roman" pitchFamily="18" charset="0"/>
              </a:rPr>
              <a:t>Văn bản </a:t>
            </a:r>
            <a:r>
              <a:rPr lang="vi-VN" sz="2800">
                <a:latin typeface="Times New Roman" pitchFamily="18" charset="0"/>
                <a:cs typeface="Times New Roman" pitchFamily="18" charset="0"/>
              </a:rPr>
              <a:t>quy phạm pháp luật quản lý.</a:t>
            </a:r>
            <a:endParaRPr lang="en-US" sz="2800">
              <a:latin typeface="Times New Roman" pitchFamily="18" charset="0"/>
              <a:cs typeface="Times New Roman" pitchFamily="18" charset="0"/>
            </a:endParaRPr>
          </a:p>
        </p:txBody>
      </p:sp>
    </p:spTree>
    <p:extLst>
      <p:ext uri="{BB962C8B-B14F-4D97-AF65-F5344CB8AC3E}">
        <p14:creationId xmlns:p14="http://schemas.microsoft.com/office/powerpoint/2010/main" val="11000012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363385" y="649268"/>
            <a:ext cx="11354031" cy="5580243"/>
            <a:chOff x="292928" y="1578429"/>
            <a:chExt cx="11354031" cy="5580243"/>
          </a:xfrm>
        </p:grpSpPr>
        <p:sp>
          <p:nvSpPr>
            <p:cNvPr id="4" name="Rounded Rectangle 3"/>
            <p:cNvSpPr/>
            <p:nvPr/>
          </p:nvSpPr>
          <p:spPr>
            <a:xfrm>
              <a:off x="3907971" y="1578429"/>
              <a:ext cx="3603172" cy="685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b="1" smtClean="0">
                  <a:solidFill>
                    <a:srgbClr val="FF0000"/>
                  </a:solidFill>
                  <a:latin typeface="Times New Roman" pitchFamily="18" charset="0"/>
                  <a:cs typeface="Times New Roman" pitchFamily="18" charset="0"/>
                </a:rPr>
                <a:t>B</a:t>
              </a:r>
              <a:r>
                <a:rPr lang="vi-VN" sz="2400" b="1" smtClean="0">
                  <a:solidFill>
                    <a:srgbClr val="FF0000"/>
                  </a:solidFill>
                  <a:latin typeface="Times New Roman" pitchFamily="18" charset="0"/>
                  <a:cs typeface="Times New Roman" pitchFamily="18" charset="0"/>
                </a:rPr>
                <a:t>IỆN PHÁP QUẢN LÝ</a:t>
              </a:r>
              <a:r>
                <a:rPr lang="en-US" sz="2400" b="1" smtClean="0">
                  <a:solidFill>
                    <a:srgbClr val="FF0000"/>
                  </a:solidFill>
                  <a:latin typeface="Times New Roman" pitchFamily="18" charset="0"/>
                  <a:cs typeface="Times New Roman" pitchFamily="18" charset="0"/>
                </a:rPr>
                <a:t> </a:t>
              </a:r>
              <a:endParaRPr lang="en-US" sz="2400" b="1">
                <a:solidFill>
                  <a:srgbClr val="FF0000"/>
                </a:solidFill>
                <a:latin typeface="Times New Roman" pitchFamily="18" charset="0"/>
                <a:cs typeface="Times New Roman" pitchFamily="18" charset="0"/>
              </a:endParaRPr>
            </a:p>
          </p:txBody>
        </p:sp>
        <p:sp>
          <p:nvSpPr>
            <p:cNvPr id="5" name="Rectangle 4"/>
            <p:cNvSpPr/>
            <p:nvPr/>
          </p:nvSpPr>
          <p:spPr>
            <a:xfrm>
              <a:off x="1086599" y="2802323"/>
              <a:ext cx="3137058" cy="70788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vi-VN" sz="2000" smtClean="0">
                  <a:solidFill>
                    <a:schemeClr val="tx1"/>
                  </a:solidFill>
                  <a:latin typeface="Times New Roman" pitchFamily="18" charset="0"/>
                  <a:cs typeface="Times New Roman" pitchFamily="18" charset="0"/>
                </a:rPr>
                <a:t>Sản phẩm</a:t>
              </a:r>
              <a:r>
                <a:rPr lang="vi-VN" sz="2000">
                  <a:solidFill>
                    <a:schemeClr val="tx1"/>
                  </a:solidFill>
                  <a:latin typeface="Times New Roman" pitchFamily="18" charset="0"/>
                  <a:cs typeface="Times New Roman" pitchFamily="18" charset="0"/>
                </a:rPr>
                <a:t>, hàng hóa nhóm </a:t>
              </a:r>
              <a:r>
                <a:rPr lang="vi-VN" sz="2000" smtClean="0">
                  <a:solidFill>
                    <a:schemeClr val="tx1"/>
                  </a:solidFill>
                  <a:latin typeface="Times New Roman" pitchFamily="18" charset="0"/>
                  <a:cs typeface="Times New Roman" pitchFamily="18" charset="0"/>
                </a:rPr>
                <a:t>2</a:t>
              </a:r>
              <a:endParaRPr lang="en-US" sz="2000" smtClean="0">
                <a:solidFill>
                  <a:schemeClr val="tx1"/>
                </a:solidFill>
                <a:latin typeface="Times New Roman" pitchFamily="18" charset="0"/>
                <a:cs typeface="Times New Roman" pitchFamily="18" charset="0"/>
              </a:endParaRPr>
            </a:p>
            <a:p>
              <a:pPr algn="ctr"/>
              <a:r>
                <a:rPr lang="vi-VN" sz="2000" smtClean="0">
                  <a:solidFill>
                    <a:schemeClr val="tx1"/>
                  </a:solidFill>
                  <a:latin typeface="Times New Roman" pitchFamily="18" charset="0"/>
                  <a:cs typeface="Times New Roman" pitchFamily="18" charset="0"/>
                </a:rPr>
                <a:t>sản </a:t>
              </a:r>
              <a:r>
                <a:rPr lang="vi-VN" sz="2000">
                  <a:solidFill>
                    <a:schemeClr val="tx1"/>
                  </a:solidFill>
                  <a:latin typeface="Times New Roman" pitchFamily="18" charset="0"/>
                  <a:cs typeface="Times New Roman" pitchFamily="18" charset="0"/>
                </a:rPr>
                <a:t>xuất trong nước</a:t>
              </a:r>
              <a:endParaRPr lang="en-US" sz="2000">
                <a:solidFill>
                  <a:schemeClr val="tx1"/>
                </a:solidFill>
                <a:latin typeface="Times New Roman" pitchFamily="18" charset="0"/>
                <a:cs typeface="Times New Roman" pitchFamily="18" charset="0"/>
              </a:endParaRPr>
            </a:p>
          </p:txBody>
        </p:sp>
        <p:sp>
          <p:nvSpPr>
            <p:cNvPr id="6" name="Rectangle 5"/>
            <p:cNvSpPr/>
            <p:nvPr/>
          </p:nvSpPr>
          <p:spPr>
            <a:xfrm>
              <a:off x="7204832" y="2802324"/>
              <a:ext cx="3082168" cy="70788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vi-VN" sz="2000" smtClean="0">
                  <a:solidFill>
                    <a:schemeClr val="tx1"/>
                  </a:solidFill>
                  <a:latin typeface="Times New Roman" pitchFamily="18" charset="0"/>
                  <a:cs typeface="Times New Roman" pitchFamily="18" charset="0"/>
                </a:rPr>
                <a:t>Sản phẩm, </a:t>
              </a:r>
              <a:r>
                <a:rPr lang="vi-VN" sz="2000">
                  <a:solidFill>
                    <a:schemeClr val="tx1"/>
                  </a:solidFill>
                  <a:latin typeface="Times New Roman" pitchFamily="18" charset="0"/>
                  <a:cs typeface="Times New Roman" pitchFamily="18" charset="0"/>
                </a:rPr>
                <a:t>hàng hóa nhóm 2 </a:t>
              </a:r>
              <a:endParaRPr lang="en-US" sz="2000" smtClean="0">
                <a:solidFill>
                  <a:schemeClr val="tx1"/>
                </a:solidFill>
                <a:latin typeface="Times New Roman" pitchFamily="18" charset="0"/>
                <a:cs typeface="Times New Roman" pitchFamily="18" charset="0"/>
              </a:endParaRPr>
            </a:p>
            <a:p>
              <a:pPr algn="ctr"/>
              <a:r>
                <a:rPr lang="vi-VN" sz="2000" smtClean="0">
                  <a:solidFill>
                    <a:schemeClr val="tx1"/>
                  </a:solidFill>
                  <a:latin typeface="Times New Roman" pitchFamily="18" charset="0"/>
                  <a:cs typeface="Times New Roman" pitchFamily="18" charset="0"/>
                </a:rPr>
                <a:t>nhập </a:t>
              </a:r>
              <a:r>
                <a:rPr lang="vi-VN" sz="2000">
                  <a:solidFill>
                    <a:schemeClr val="tx1"/>
                  </a:solidFill>
                  <a:latin typeface="Times New Roman" pitchFamily="18" charset="0"/>
                  <a:cs typeface="Times New Roman" pitchFamily="18" charset="0"/>
                </a:rPr>
                <a:t>khẩu</a:t>
              </a:r>
              <a:endParaRPr lang="en-US" sz="2000">
                <a:solidFill>
                  <a:schemeClr val="tx1"/>
                </a:solidFill>
                <a:latin typeface="Times New Roman" pitchFamily="18" charset="0"/>
                <a:cs typeface="Times New Roman" pitchFamily="18" charset="0"/>
              </a:endParaRPr>
            </a:p>
          </p:txBody>
        </p:sp>
        <p:sp>
          <p:nvSpPr>
            <p:cNvPr id="7" name="Rectangle 6"/>
            <p:cNvSpPr/>
            <p:nvPr/>
          </p:nvSpPr>
          <p:spPr>
            <a:xfrm>
              <a:off x="292928" y="5296624"/>
              <a:ext cx="4724400" cy="40011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000" smtClean="0">
                  <a:solidFill>
                    <a:schemeClr val="tx1"/>
                  </a:solidFill>
                  <a:latin typeface="Times New Roman" pitchFamily="18" charset="0"/>
                  <a:cs typeface="Times New Roman" pitchFamily="18" charset="0"/>
                </a:rPr>
                <a:t>C</a:t>
              </a:r>
              <a:r>
                <a:rPr lang="vi-VN" sz="2000" smtClean="0">
                  <a:solidFill>
                    <a:schemeClr val="tx1"/>
                  </a:solidFill>
                  <a:latin typeface="Times New Roman" pitchFamily="18" charset="0"/>
                  <a:cs typeface="Times New Roman" pitchFamily="18" charset="0"/>
                </a:rPr>
                <a:t>ác </a:t>
              </a:r>
              <a:r>
                <a:rPr lang="vi-VN" sz="2000">
                  <a:solidFill>
                    <a:schemeClr val="tx1"/>
                  </a:solidFill>
                  <a:latin typeface="Times New Roman" pitchFamily="18" charset="0"/>
                  <a:cs typeface="Times New Roman" pitchFamily="18" charset="0"/>
                </a:rPr>
                <a:t>quy chuẩn kỹ thuật quốc gia tương ứng.</a:t>
              </a:r>
              <a:endParaRPr lang="en-US" sz="2000">
                <a:solidFill>
                  <a:schemeClr val="tx1"/>
                </a:solidFill>
                <a:latin typeface="Times New Roman" pitchFamily="18" charset="0"/>
                <a:cs typeface="Times New Roman" pitchFamily="18" charset="0"/>
              </a:endParaRPr>
            </a:p>
          </p:txBody>
        </p:sp>
        <p:sp>
          <p:nvSpPr>
            <p:cNvPr id="8" name="Rectangle 7"/>
            <p:cNvSpPr/>
            <p:nvPr/>
          </p:nvSpPr>
          <p:spPr>
            <a:xfrm>
              <a:off x="5844873" y="3834685"/>
              <a:ext cx="5802086" cy="332398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spcAft>
                  <a:spcPts val="1200"/>
                </a:spcAft>
              </a:pPr>
              <a:r>
                <a:rPr lang="en-US" sz="2000" smtClean="0">
                  <a:solidFill>
                    <a:schemeClr val="tx1"/>
                  </a:solidFill>
                  <a:latin typeface="Times New Roman" pitchFamily="18" charset="0"/>
                  <a:cs typeface="Times New Roman" pitchFamily="18" charset="0"/>
                </a:rPr>
                <a:t>- </a:t>
              </a:r>
              <a:r>
                <a:rPr lang="vi-VN" sz="2000" smtClean="0">
                  <a:solidFill>
                    <a:schemeClr val="tx1"/>
                  </a:solidFill>
                  <a:latin typeface="Times New Roman" pitchFamily="18" charset="0"/>
                  <a:cs typeface="Times New Roman" pitchFamily="18" charset="0"/>
                </a:rPr>
                <a:t>Thông </a:t>
              </a:r>
              <a:r>
                <a:rPr lang="vi-VN" sz="2000">
                  <a:solidFill>
                    <a:schemeClr val="tx1"/>
                  </a:solidFill>
                  <a:latin typeface="Times New Roman" pitchFamily="18" charset="0"/>
                  <a:cs typeface="Times New Roman" pitchFamily="18" charset="0"/>
                </a:rPr>
                <a:t>tư </a:t>
              </a:r>
              <a:r>
                <a:rPr lang="vi-VN" sz="2000" smtClean="0">
                  <a:solidFill>
                    <a:schemeClr val="tx1"/>
                  </a:solidFill>
                  <a:latin typeface="Times New Roman" pitchFamily="18" charset="0"/>
                  <a:cs typeface="Times New Roman" pitchFamily="18" charset="0"/>
                </a:rPr>
                <a:t>số</a:t>
              </a:r>
              <a:r>
                <a:rPr lang="en-US" sz="2000">
                  <a:solidFill>
                    <a:schemeClr val="tx1"/>
                  </a:solidFill>
                  <a:latin typeface="Times New Roman" pitchFamily="18" charset="0"/>
                  <a:cs typeface="Times New Roman" pitchFamily="18" charset="0"/>
                </a:rPr>
                <a:t> </a:t>
              </a:r>
              <a:r>
                <a:rPr lang="en-US" sz="2000" smtClean="0">
                  <a:solidFill>
                    <a:schemeClr val="tx1"/>
                  </a:solidFill>
                  <a:latin typeface="Times New Roman" pitchFamily="18" charset="0"/>
                  <a:cs typeface="Times New Roman" pitchFamily="18" charset="0"/>
                </a:rPr>
                <a:t>06/2020/TT-BKHCN </a:t>
              </a:r>
              <a:r>
                <a:rPr lang="vi-VN" sz="2000" smtClean="0">
                  <a:solidFill>
                    <a:schemeClr val="tx1"/>
                  </a:solidFill>
                  <a:latin typeface="Times New Roman" pitchFamily="18" charset="0"/>
                  <a:cs typeface="Times New Roman" pitchFamily="18" charset="0"/>
                </a:rPr>
                <a:t>ngày</a:t>
              </a:r>
              <a:r>
                <a:rPr lang="en-US" sz="2000" smtClean="0">
                  <a:solidFill>
                    <a:schemeClr val="tx1"/>
                  </a:solidFill>
                  <a:latin typeface="Times New Roman" pitchFamily="18" charset="0"/>
                  <a:cs typeface="Times New Roman" pitchFamily="18" charset="0"/>
                </a:rPr>
                <a:t> 1</a:t>
              </a:r>
              <a:r>
                <a:rPr lang="vi-VN" sz="2000" smtClean="0">
                  <a:solidFill>
                    <a:schemeClr val="tx1"/>
                  </a:solidFill>
                  <a:latin typeface="Times New Roman" pitchFamily="18" charset="0"/>
                  <a:cs typeface="Times New Roman" pitchFamily="18" charset="0"/>
                </a:rPr>
                <a:t>0/12/2020 </a:t>
              </a:r>
              <a:r>
                <a:rPr lang="vi-VN" sz="2000">
                  <a:solidFill>
                    <a:schemeClr val="tx1"/>
                  </a:solidFill>
                  <a:latin typeface="Times New Roman" pitchFamily="18" charset="0"/>
                  <a:cs typeface="Times New Roman" pitchFamily="18" charset="0"/>
                </a:rPr>
                <a:t>của Bộ trưởng Bộ </a:t>
              </a:r>
              <a:r>
                <a:rPr lang="vi-VN" sz="2000" smtClean="0">
                  <a:solidFill>
                    <a:schemeClr val="tx1"/>
                  </a:solidFill>
                  <a:latin typeface="Times New Roman" pitchFamily="18" charset="0"/>
                  <a:cs typeface="Times New Roman" pitchFamily="18" charset="0"/>
                </a:rPr>
                <a:t>Khoa học và Công nghệ quy </a:t>
              </a:r>
              <a:r>
                <a:rPr lang="vi-VN" sz="2000">
                  <a:solidFill>
                    <a:schemeClr val="tx1"/>
                  </a:solidFill>
                  <a:latin typeface="Times New Roman" pitchFamily="18" charset="0"/>
                  <a:cs typeface="Times New Roman" pitchFamily="18" charset="0"/>
                </a:rPr>
                <a:t>định chi tiết và biện pháp thi hành một số điều Nghị định </a:t>
              </a:r>
              <a:r>
                <a:rPr lang="vi-VN" sz="2000" smtClean="0">
                  <a:solidFill>
                    <a:schemeClr val="tx1"/>
                  </a:solidFill>
                  <a:latin typeface="Times New Roman" pitchFamily="18" charset="0"/>
                  <a:cs typeface="Times New Roman" pitchFamily="18" charset="0"/>
                </a:rPr>
                <a:t>số</a:t>
              </a:r>
              <a:r>
                <a:rPr lang="en-US" sz="2000" smtClean="0">
                  <a:solidFill>
                    <a:schemeClr val="tx1"/>
                  </a:solidFill>
                  <a:latin typeface="Times New Roman" pitchFamily="18" charset="0"/>
                  <a:cs typeface="Times New Roman" pitchFamily="18" charset="0"/>
                </a:rPr>
                <a:t> 132/2008/NĐ-CP</a:t>
              </a:r>
              <a:r>
                <a:rPr lang="vi-VN" sz="2000">
                  <a:solidFill>
                    <a:schemeClr val="tx1"/>
                  </a:solidFill>
                  <a:latin typeface="Times New Roman" pitchFamily="18" charset="0"/>
                  <a:cs typeface="Times New Roman" pitchFamily="18" charset="0"/>
                </a:rPr>
                <a:t> </a:t>
              </a:r>
              <a:r>
                <a:rPr lang="vi-VN" sz="2000" smtClean="0">
                  <a:solidFill>
                    <a:schemeClr val="tx1"/>
                  </a:solidFill>
                  <a:latin typeface="Times New Roman" pitchFamily="18" charset="0"/>
                  <a:cs typeface="Times New Roman" pitchFamily="18" charset="0"/>
                </a:rPr>
                <a:t>ngày </a:t>
              </a:r>
              <a:r>
                <a:rPr lang="vi-VN" sz="2000">
                  <a:solidFill>
                    <a:schemeClr val="tx1"/>
                  </a:solidFill>
                  <a:latin typeface="Times New Roman" pitchFamily="18" charset="0"/>
                  <a:cs typeface="Times New Roman" pitchFamily="18" charset="0"/>
                </a:rPr>
                <a:t>31/12/2008, Nghị định </a:t>
              </a:r>
              <a:r>
                <a:rPr lang="vi-VN" sz="2000" smtClean="0">
                  <a:solidFill>
                    <a:schemeClr val="tx1"/>
                  </a:solidFill>
                  <a:latin typeface="Times New Roman" pitchFamily="18" charset="0"/>
                  <a:cs typeface="Times New Roman" pitchFamily="18" charset="0"/>
                </a:rPr>
                <a:t>số</a:t>
              </a:r>
              <a:r>
                <a:rPr lang="en-US" sz="2000" smtClean="0">
                  <a:solidFill>
                    <a:schemeClr val="tx1"/>
                  </a:solidFill>
                  <a:latin typeface="Times New Roman" pitchFamily="18" charset="0"/>
                  <a:cs typeface="Times New Roman" pitchFamily="18" charset="0"/>
                </a:rPr>
                <a:t> 74/2018/NĐ-CP</a:t>
              </a:r>
              <a:r>
                <a:rPr lang="vi-VN" sz="2000">
                  <a:solidFill>
                    <a:schemeClr val="tx1"/>
                  </a:solidFill>
                  <a:latin typeface="Times New Roman" pitchFamily="18" charset="0"/>
                  <a:cs typeface="Times New Roman" pitchFamily="18" charset="0"/>
                </a:rPr>
                <a:t> </a:t>
              </a:r>
              <a:r>
                <a:rPr lang="vi-VN" sz="2000" smtClean="0">
                  <a:solidFill>
                    <a:schemeClr val="tx1"/>
                  </a:solidFill>
                  <a:latin typeface="Times New Roman" pitchFamily="18" charset="0"/>
                  <a:cs typeface="Times New Roman" pitchFamily="18" charset="0"/>
                </a:rPr>
                <a:t>ngày </a:t>
              </a:r>
              <a:r>
                <a:rPr lang="vi-VN" sz="2000">
                  <a:solidFill>
                    <a:schemeClr val="tx1"/>
                  </a:solidFill>
                  <a:latin typeface="Times New Roman" pitchFamily="18" charset="0"/>
                  <a:cs typeface="Times New Roman" pitchFamily="18" charset="0"/>
                </a:rPr>
                <a:t>15/5/2018, Nghị định số </a:t>
              </a:r>
              <a:r>
                <a:rPr lang="en-US" sz="2000">
                  <a:solidFill>
                    <a:schemeClr val="tx1"/>
                  </a:solidFill>
                  <a:latin typeface="Times New Roman" pitchFamily="18" charset="0"/>
                  <a:cs typeface="Times New Roman" pitchFamily="18" charset="0"/>
                </a:rPr>
                <a:t> </a:t>
              </a:r>
              <a:r>
                <a:rPr lang="en-US" sz="2000" smtClean="0">
                  <a:solidFill>
                    <a:schemeClr val="tx1"/>
                  </a:solidFill>
                  <a:latin typeface="Times New Roman" pitchFamily="18" charset="0"/>
                  <a:cs typeface="Times New Roman" pitchFamily="18" charset="0"/>
                </a:rPr>
                <a:t>154/2018/NĐ-CP  </a:t>
              </a:r>
              <a:r>
                <a:rPr lang="vi-VN" sz="2000" smtClean="0">
                  <a:solidFill>
                    <a:schemeClr val="tx1"/>
                  </a:solidFill>
                  <a:latin typeface="Times New Roman" pitchFamily="18" charset="0"/>
                  <a:cs typeface="Times New Roman" pitchFamily="18" charset="0"/>
                </a:rPr>
                <a:t>ngày </a:t>
              </a:r>
              <a:r>
                <a:rPr lang="vi-VN" sz="2000">
                  <a:solidFill>
                    <a:schemeClr val="tx1"/>
                  </a:solidFill>
                  <a:latin typeface="Times New Roman" pitchFamily="18" charset="0"/>
                  <a:cs typeface="Times New Roman" pitchFamily="18" charset="0"/>
                </a:rPr>
                <a:t>09/11/2018 và Nghị định </a:t>
              </a:r>
              <a:r>
                <a:rPr lang="vi-VN" sz="2000" smtClean="0">
                  <a:solidFill>
                    <a:schemeClr val="tx1"/>
                  </a:solidFill>
                  <a:latin typeface="Times New Roman" pitchFamily="18" charset="0"/>
                  <a:cs typeface="Times New Roman" pitchFamily="18" charset="0"/>
                </a:rPr>
                <a:t>số</a:t>
              </a:r>
              <a:r>
                <a:rPr lang="en-US" sz="2000">
                  <a:solidFill>
                    <a:schemeClr val="tx1"/>
                  </a:solidFill>
                  <a:latin typeface="Times New Roman" pitchFamily="18" charset="0"/>
                  <a:cs typeface="Times New Roman" pitchFamily="18" charset="0"/>
                </a:rPr>
                <a:t> </a:t>
              </a:r>
              <a:r>
                <a:rPr lang="en-US" sz="2000" smtClean="0">
                  <a:solidFill>
                    <a:schemeClr val="tx1"/>
                  </a:solidFill>
                  <a:latin typeface="Times New Roman" pitchFamily="18" charset="0"/>
                  <a:cs typeface="Times New Roman" pitchFamily="18" charset="0"/>
                </a:rPr>
                <a:t>119/2017/NĐ-CP </a:t>
              </a:r>
              <a:r>
                <a:rPr lang="vi-VN" sz="2000" smtClean="0">
                  <a:solidFill>
                    <a:schemeClr val="tx1"/>
                  </a:solidFill>
                  <a:latin typeface="Times New Roman" pitchFamily="18" charset="0"/>
                  <a:cs typeface="Times New Roman" pitchFamily="18" charset="0"/>
                </a:rPr>
                <a:t>ngày </a:t>
              </a:r>
              <a:r>
                <a:rPr lang="vi-VN" sz="2000">
                  <a:solidFill>
                    <a:schemeClr val="tx1"/>
                  </a:solidFill>
                  <a:latin typeface="Times New Roman" pitchFamily="18" charset="0"/>
                  <a:cs typeface="Times New Roman" pitchFamily="18" charset="0"/>
                </a:rPr>
                <a:t>01/11/2017 của Chính phủ;</a:t>
              </a:r>
            </a:p>
            <a:p>
              <a:pPr algn="just"/>
              <a:r>
                <a:rPr lang="en-US" sz="2000" smtClean="0">
                  <a:solidFill>
                    <a:schemeClr val="tx1"/>
                  </a:solidFill>
                  <a:latin typeface="Times New Roman" pitchFamily="18" charset="0"/>
                  <a:cs typeface="Times New Roman" pitchFamily="18" charset="0"/>
                </a:rPr>
                <a:t>- </a:t>
              </a:r>
              <a:r>
                <a:rPr lang="vi-VN" sz="2000" smtClean="0">
                  <a:solidFill>
                    <a:schemeClr val="tx1"/>
                  </a:solidFill>
                  <a:latin typeface="Times New Roman" pitchFamily="18" charset="0"/>
                  <a:cs typeface="Times New Roman" pitchFamily="18" charset="0"/>
                </a:rPr>
                <a:t>Quy </a:t>
              </a:r>
              <a:r>
                <a:rPr lang="vi-VN" sz="2000">
                  <a:solidFill>
                    <a:schemeClr val="tx1"/>
                  </a:solidFill>
                  <a:latin typeface="Times New Roman" pitchFamily="18" charset="0"/>
                  <a:cs typeface="Times New Roman" pitchFamily="18" charset="0"/>
                </a:rPr>
                <a:t>chuẩn kỹ thuật quốc gia QCVN 20:2019/BKHCN và Sửa đổi 1:2021 QCVN 20:2019/BKHCN.</a:t>
              </a:r>
            </a:p>
          </p:txBody>
        </p:sp>
        <p:cxnSp>
          <p:nvCxnSpPr>
            <p:cNvPr id="11" name="Straight Arrow Connector 10"/>
            <p:cNvCxnSpPr>
              <a:stCxn id="4" idx="2"/>
            </p:cNvCxnSpPr>
            <p:nvPr/>
          </p:nvCxnSpPr>
          <p:spPr>
            <a:xfrm flipH="1">
              <a:off x="2453423" y="2264229"/>
              <a:ext cx="3256134" cy="53809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4" idx="2"/>
              <a:endCxn id="6" idx="0"/>
            </p:cNvCxnSpPr>
            <p:nvPr/>
          </p:nvCxnSpPr>
          <p:spPr>
            <a:xfrm>
              <a:off x="5709557" y="2264229"/>
              <a:ext cx="3036359" cy="53809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6" idx="2"/>
              <a:endCxn id="8" idx="0"/>
            </p:cNvCxnSpPr>
            <p:nvPr/>
          </p:nvCxnSpPr>
          <p:spPr>
            <a:xfrm>
              <a:off x="8745916" y="3510210"/>
              <a:ext cx="0" cy="32447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5" idx="2"/>
              <a:endCxn id="7" idx="0"/>
            </p:cNvCxnSpPr>
            <p:nvPr/>
          </p:nvCxnSpPr>
          <p:spPr>
            <a:xfrm>
              <a:off x="2655128" y="3510209"/>
              <a:ext cx="0" cy="178641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453885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7570" y="679568"/>
            <a:ext cx="10066743" cy="1938992"/>
          </a:xfrm>
          <a:prstGeom prst="rect">
            <a:avLst/>
          </a:prstGeom>
        </p:spPr>
        <p:txBody>
          <a:bodyPr wrap="square">
            <a:spAutoFit/>
          </a:bodyPr>
          <a:lstStyle/>
          <a:p>
            <a:pPr algn="just"/>
            <a:r>
              <a:rPr lang="en-US" sz="2400" smtClean="0">
                <a:latin typeface="Times New Roman" pitchFamily="18" charset="0"/>
                <a:cs typeface="Times New Roman" pitchFamily="18" charset="0"/>
              </a:rPr>
              <a:t>	</a:t>
            </a:r>
            <a:r>
              <a:rPr lang="vi-VN" sz="2400" smtClean="0">
                <a:latin typeface="Times New Roman" pitchFamily="18" charset="0"/>
                <a:cs typeface="Times New Roman" pitchFamily="18" charset="0"/>
              </a:rPr>
              <a:t>Đối </a:t>
            </a:r>
            <a:r>
              <a:rPr lang="vi-VN" sz="2400">
                <a:latin typeface="Times New Roman" pitchFamily="18" charset="0"/>
                <a:cs typeface="Times New Roman" pitchFamily="18" charset="0"/>
              </a:rPr>
              <a:t>với sản phẩm xăng, nhiên liệu điêzen và nhiên liệu sinh học thực hiện theo quy định tại Quy chuẩn kỹ thuật quốc gia QCVN 1:2015/BKHCN và Sửa đổi 1:2017 QCVN 1:2015/BKHCN cho đến khi Quy chuẩn kỹ thuật quốc gia QCVN 01:2022/BKHCN có hiệu lực thi hành theo quy định tại Thông tư số 16/2022/TT-BKHCN ngày 15/12/2022 của Bộ Khoa học và Công nghệ.</a:t>
            </a:r>
            <a:endParaRPr lang="en-US" sz="2400">
              <a:latin typeface="Times New Roman" pitchFamily="18" charset="0"/>
              <a:cs typeface="Times New Roman" pitchFamily="18" charset="0"/>
            </a:endParaRPr>
          </a:p>
        </p:txBody>
      </p:sp>
      <p:sp>
        <p:nvSpPr>
          <p:cNvPr id="3" name="AutoShape 2" descr="Doanh nghiệp bán lẻ xăng dầu tiếp tục kiến nghị Thủ tướng đòi quyền lợ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5689560" y="3429762"/>
            <a:ext cx="5707781" cy="2246769"/>
          </a:xfrm>
          <a:prstGeom prst="rect">
            <a:avLst/>
          </a:prstGeom>
        </p:spPr>
        <p:txBody>
          <a:bodyPr wrap="square">
            <a:spAutoFit/>
          </a:bodyPr>
          <a:lstStyle/>
          <a:p>
            <a:pPr algn="just">
              <a:spcBef>
                <a:spcPts val="600"/>
              </a:spcBef>
              <a:spcAft>
                <a:spcPts val="600"/>
              </a:spcAft>
            </a:pPr>
            <a:r>
              <a:rPr lang="en-US" sz="2400" b="1" smtClean="0">
                <a:solidFill>
                  <a:srgbClr val="FF0000"/>
                </a:solidFill>
                <a:latin typeface="Times New Roman" pitchFamily="18" charset="0"/>
                <a:cs typeface="Times New Roman" pitchFamily="18" charset="0"/>
              </a:rPr>
              <a:t>- H</a:t>
            </a:r>
            <a:r>
              <a:rPr lang="vi-VN" sz="2400" b="1" smtClean="0">
                <a:solidFill>
                  <a:srgbClr val="FF0000"/>
                </a:solidFill>
                <a:latin typeface="Times New Roman" pitchFamily="18" charset="0"/>
                <a:cs typeface="Times New Roman" pitchFamily="18" charset="0"/>
              </a:rPr>
              <a:t>iệu </a:t>
            </a:r>
            <a:r>
              <a:rPr lang="vi-VN" sz="2400" b="1">
                <a:solidFill>
                  <a:srgbClr val="FF0000"/>
                </a:solidFill>
                <a:latin typeface="Times New Roman" pitchFamily="18" charset="0"/>
                <a:cs typeface="Times New Roman" pitchFamily="18" charset="0"/>
              </a:rPr>
              <a:t>lực thi </a:t>
            </a:r>
            <a:r>
              <a:rPr lang="vi-VN" sz="2400" b="1" smtClean="0">
                <a:solidFill>
                  <a:srgbClr val="FF0000"/>
                </a:solidFill>
                <a:latin typeface="Times New Roman" pitchFamily="18" charset="0"/>
                <a:cs typeface="Times New Roman" pitchFamily="18" charset="0"/>
              </a:rPr>
              <a:t>hành</a:t>
            </a:r>
            <a:r>
              <a:rPr lang="en-US" sz="2400" b="1" smtClean="0">
                <a:solidFill>
                  <a:srgbClr val="FF0000"/>
                </a:solidFill>
                <a:latin typeface="Times New Roman" pitchFamily="18" charset="0"/>
                <a:cs typeface="Times New Roman" pitchFamily="18" charset="0"/>
              </a:rPr>
              <a:t>: </a:t>
            </a:r>
            <a:r>
              <a:rPr lang="vi-VN" sz="2400" b="1" smtClean="0">
                <a:solidFill>
                  <a:srgbClr val="FF0000"/>
                </a:solidFill>
                <a:latin typeface="Times New Roman" pitchFamily="18" charset="0"/>
                <a:cs typeface="Times New Roman" pitchFamily="18" charset="0"/>
              </a:rPr>
              <a:t>01</a:t>
            </a:r>
            <a:r>
              <a:rPr lang="en-US" sz="2400" b="1" smtClean="0">
                <a:solidFill>
                  <a:srgbClr val="FF0000"/>
                </a:solidFill>
                <a:latin typeface="Times New Roman" pitchFamily="18" charset="0"/>
                <a:cs typeface="Times New Roman" pitchFamily="18" charset="0"/>
              </a:rPr>
              <a:t>/</a:t>
            </a:r>
            <a:r>
              <a:rPr lang="vi-VN" sz="2400" b="1" smtClean="0">
                <a:solidFill>
                  <a:srgbClr val="FF0000"/>
                </a:solidFill>
                <a:latin typeface="Times New Roman" pitchFamily="18" charset="0"/>
                <a:cs typeface="Times New Roman" pitchFamily="18" charset="0"/>
              </a:rPr>
              <a:t>02</a:t>
            </a:r>
            <a:r>
              <a:rPr lang="en-US" sz="2400" b="1" smtClean="0">
                <a:solidFill>
                  <a:srgbClr val="FF0000"/>
                </a:solidFill>
                <a:latin typeface="Times New Roman" pitchFamily="18" charset="0"/>
                <a:cs typeface="Times New Roman" pitchFamily="18" charset="0"/>
              </a:rPr>
              <a:t>/</a:t>
            </a:r>
            <a:r>
              <a:rPr lang="vi-VN" sz="2400" b="1" smtClean="0">
                <a:solidFill>
                  <a:srgbClr val="FF0000"/>
                </a:solidFill>
                <a:latin typeface="Times New Roman" pitchFamily="18" charset="0"/>
                <a:cs typeface="Times New Roman" pitchFamily="18" charset="0"/>
              </a:rPr>
              <a:t>2023</a:t>
            </a:r>
            <a:endParaRPr lang="en-US" sz="2400" b="1" smtClean="0">
              <a:solidFill>
                <a:srgbClr val="FF0000"/>
              </a:solidFill>
              <a:latin typeface="Times New Roman" pitchFamily="18" charset="0"/>
              <a:cs typeface="Times New Roman" pitchFamily="18" charset="0"/>
            </a:endParaRPr>
          </a:p>
          <a:p>
            <a:pPr algn="just">
              <a:spcBef>
                <a:spcPts val="600"/>
              </a:spcBef>
              <a:spcAft>
                <a:spcPts val="600"/>
              </a:spcAft>
            </a:pPr>
            <a:r>
              <a:rPr lang="en-US" sz="2400" b="1" smtClean="0">
                <a:solidFill>
                  <a:srgbClr val="FF0000"/>
                </a:solidFill>
                <a:latin typeface="Times New Roman" pitchFamily="18" charset="0"/>
                <a:cs typeface="Times New Roman" pitchFamily="18" charset="0"/>
              </a:rPr>
              <a:t>- Lộ trình áp dụng: 15/6/2023</a:t>
            </a:r>
          </a:p>
          <a:p>
            <a:pPr algn="just">
              <a:spcBef>
                <a:spcPts val="600"/>
              </a:spcBef>
              <a:spcAft>
                <a:spcPts val="600"/>
              </a:spcAft>
            </a:pPr>
            <a:r>
              <a:rPr lang="en-US" sz="2400" b="1" smtClean="0">
                <a:solidFill>
                  <a:srgbClr val="FF0000"/>
                </a:solidFill>
                <a:latin typeface="Times New Roman" pitchFamily="18" charset="0"/>
                <a:cs typeface="Times New Roman" pitchFamily="18" charset="0"/>
              </a:rPr>
              <a:t>- Sản phẩm được chứng nhận và lưu thông trước 15/6/2023 được tiếp tục lưu thông đến 15/6/2024.</a:t>
            </a:r>
            <a:endParaRPr lang="en-US" sz="2400" b="1">
              <a:solidFill>
                <a:srgbClr val="FF0000"/>
              </a:solidFill>
              <a:latin typeface="Times New Roman" pitchFamily="18" charset="0"/>
              <a:cs typeface="Times New Roman" pitchFamily="18" charset="0"/>
            </a:endParaRPr>
          </a:p>
        </p:txBody>
      </p:sp>
      <p:pic>
        <p:nvPicPr>
          <p:cNvPr id="4098" name="Picture 2" descr="Nhiên liệu trong bình ô tô sẽ thế nào khi trộn xăng và dầu diesel? | Báo  Dân tr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5286" y="3208549"/>
            <a:ext cx="4013029" cy="2689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53885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86539" y="1243594"/>
            <a:ext cx="9993089" cy="3680510"/>
            <a:chOff x="816426" y="1417765"/>
            <a:chExt cx="9622974" cy="3680510"/>
          </a:xfrm>
        </p:grpSpPr>
        <p:sp>
          <p:nvSpPr>
            <p:cNvPr id="2" name="Rectangle 1"/>
            <p:cNvSpPr/>
            <p:nvPr/>
          </p:nvSpPr>
          <p:spPr>
            <a:xfrm>
              <a:off x="816426" y="2112842"/>
              <a:ext cx="9622974" cy="2985433"/>
            </a:xfrm>
            <a:prstGeom prst="rect">
              <a:avLst/>
            </a:prstGeom>
          </p:spPr>
          <p:txBody>
            <a:bodyPr wrap="square">
              <a:spAutoFit/>
            </a:bodyPr>
            <a:lstStyle/>
            <a:p>
              <a:pPr algn="just">
                <a:spcBef>
                  <a:spcPts val="600"/>
                </a:spcBef>
                <a:spcAft>
                  <a:spcPts val="600"/>
                </a:spcAft>
              </a:pPr>
              <a:r>
                <a:rPr lang="en-US" sz="2400">
                  <a:latin typeface="Times New Roman" pitchFamily="18" charset="0"/>
                  <a:cs typeface="Times New Roman" pitchFamily="18" charset="0"/>
                </a:rPr>
                <a:t>- </a:t>
              </a:r>
              <a:r>
                <a:rPr lang="en-US" sz="2400" smtClean="0">
                  <a:latin typeface="Times New Roman" pitchFamily="18" charset="0"/>
                  <a:cs typeface="Times New Roman" pitchFamily="18" charset="0"/>
                </a:rPr>
                <a:t>Thay </a:t>
              </a:r>
              <a:r>
                <a:rPr lang="en-US" sz="2400">
                  <a:latin typeface="Times New Roman" pitchFamily="18" charset="0"/>
                  <a:cs typeface="Times New Roman" pitchFamily="18" charset="0"/>
                </a:rPr>
                <a:t>thế các Quyết định sau:</a:t>
              </a:r>
            </a:p>
            <a:p>
              <a:pPr algn="just">
                <a:spcBef>
                  <a:spcPts val="600"/>
                </a:spcBef>
                <a:spcAft>
                  <a:spcPts val="600"/>
                </a:spcAft>
              </a:pPr>
              <a:r>
                <a:rPr lang="en-US" sz="2400" smtClean="0">
                  <a:latin typeface="Times New Roman" pitchFamily="18" charset="0"/>
                  <a:cs typeface="Times New Roman" pitchFamily="18" charset="0"/>
                </a:rPr>
                <a:t>	+ </a:t>
              </a:r>
              <a:r>
                <a:rPr lang="en-US" sz="2400" b="1">
                  <a:solidFill>
                    <a:srgbClr val="FF0000"/>
                  </a:solidFill>
                  <a:latin typeface="Times New Roman" pitchFamily="18" charset="0"/>
                  <a:cs typeface="Times New Roman" pitchFamily="18" charset="0"/>
                </a:rPr>
                <a:t>Quyết định số 3810/QĐ-BKHCN</a:t>
              </a:r>
              <a:r>
                <a:rPr lang="en-US" sz="2400">
                  <a:latin typeface="Times New Roman" pitchFamily="18" charset="0"/>
                  <a:cs typeface="Times New Roman" pitchFamily="18" charset="0"/>
                </a:rPr>
                <a:t> ngày 18/12/2019 của Bộ trưởng Bộ Khoa học và Công nghệ về việc công bố sản phẩm, hàng hóa nhóm 2 thuộc trách nhiệm quản lý của Bộ Khoa học và Công nghệ;</a:t>
              </a:r>
            </a:p>
            <a:p>
              <a:pPr algn="just">
                <a:spcBef>
                  <a:spcPts val="600"/>
                </a:spcBef>
                <a:spcAft>
                  <a:spcPts val="600"/>
                </a:spcAft>
              </a:pPr>
              <a:r>
                <a:rPr lang="en-US" sz="2400" smtClean="0">
                  <a:latin typeface="Times New Roman" pitchFamily="18" charset="0"/>
                  <a:cs typeface="Times New Roman" pitchFamily="18" charset="0"/>
                </a:rPr>
                <a:t>	+ </a:t>
              </a:r>
              <a:r>
                <a:rPr lang="en-US" sz="2400" b="1">
                  <a:solidFill>
                    <a:srgbClr val="FF0000"/>
                  </a:solidFill>
                  <a:latin typeface="Times New Roman" pitchFamily="18" charset="0"/>
                  <a:cs typeface="Times New Roman" pitchFamily="18" charset="0"/>
                </a:rPr>
                <a:t>Quyết định số 3115/QĐ-BKHCN</a:t>
              </a:r>
              <a:r>
                <a:rPr lang="en-US" sz="2400">
                  <a:latin typeface="Times New Roman" pitchFamily="18" charset="0"/>
                  <a:cs typeface="Times New Roman" pitchFamily="18" charset="0"/>
                </a:rPr>
                <a:t> ngày 13/11/2020 của Bộ trưởng Bộ Khoa học và Công nghệ về việc sửa đổi, bổ sung Quyết định số 3810/QĐ-BKHCN.</a:t>
              </a:r>
            </a:p>
          </p:txBody>
        </p:sp>
        <p:sp>
          <p:nvSpPr>
            <p:cNvPr id="3" name="Rectangle 2"/>
            <p:cNvSpPr/>
            <p:nvPr/>
          </p:nvSpPr>
          <p:spPr>
            <a:xfrm>
              <a:off x="816426" y="1417765"/>
              <a:ext cx="9622974" cy="461665"/>
            </a:xfrm>
            <a:prstGeom prst="rect">
              <a:avLst/>
            </a:prstGeom>
          </p:spPr>
          <p:txBody>
            <a:bodyPr wrap="square">
              <a:spAutoFit/>
            </a:bodyPr>
            <a:lstStyle/>
            <a:p>
              <a:r>
                <a:rPr lang="en-US" sz="2400">
                  <a:latin typeface="Times New Roman" pitchFamily="18" charset="0"/>
                  <a:cs typeface="Times New Roman" pitchFamily="18" charset="0"/>
                </a:rPr>
                <a:t>- </a:t>
              </a:r>
              <a:r>
                <a:rPr lang="en-US" sz="2400" b="1">
                  <a:solidFill>
                    <a:srgbClr val="0000FF"/>
                  </a:solidFill>
                  <a:latin typeface="Times New Roman" pitchFamily="18" charset="0"/>
                  <a:cs typeface="Times New Roman" pitchFamily="18" charset="0"/>
                </a:rPr>
                <a:t>Quyết định số 2711/QĐ-BKHCN </a:t>
              </a:r>
              <a:r>
                <a:rPr lang="en-US" sz="2400">
                  <a:latin typeface="Times New Roman" pitchFamily="18" charset="0"/>
                  <a:cs typeface="Times New Roman" pitchFamily="18" charset="0"/>
                </a:rPr>
                <a:t>có hiệu lực kể từ ngày </a:t>
              </a:r>
              <a:r>
                <a:rPr lang="en-US" sz="2400" b="1">
                  <a:solidFill>
                    <a:srgbClr val="FF0000"/>
                  </a:solidFill>
                  <a:latin typeface="Times New Roman" pitchFamily="18" charset="0"/>
                  <a:cs typeface="Times New Roman" pitchFamily="18" charset="0"/>
                </a:rPr>
                <a:t>30/12/2022</a:t>
              </a:r>
              <a:r>
                <a:rPr lang="en-US" sz="2400">
                  <a:solidFill>
                    <a:srgbClr val="FF0000"/>
                  </a:solidFill>
                  <a:latin typeface="Times New Roman" pitchFamily="18" charset="0"/>
                  <a:cs typeface="Times New Roman" pitchFamily="18" charset="0"/>
                </a:rPr>
                <a:t>.</a:t>
              </a:r>
            </a:p>
          </p:txBody>
        </p:sp>
      </p:grpSp>
    </p:spTree>
    <p:extLst>
      <p:ext uri="{BB962C8B-B14F-4D97-AF65-F5344CB8AC3E}">
        <p14:creationId xmlns:p14="http://schemas.microsoft.com/office/powerpoint/2010/main" val="39453885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2743" y="1813320"/>
            <a:ext cx="10499800" cy="954107"/>
          </a:xfrm>
          <a:prstGeom prst="rect">
            <a:avLst/>
          </a:prstGeom>
        </p:spPr>
        <p:txBody>
          <a:bodyPr wrap="square">
            <a:spAutoFit/>
          </a:bodyPr>
          <a:lstStyle/>
          <a:p>
            <a:pPr algn="ctr"/>
            <a:r>
              <a:rPr lang="en-US" sz="2800" b="1" smtClean="0">
                <a:solidFill>
                  <a:srgbClr val="0000FF"/>
                </a:solidFill>
                <a:latin typeface="Times New Roman" pitchFamily="18" charset="0"/>
                <a:cs typeface="Times New Roman" pitchFamily="18" charset="0"/>
              </a:rPr>
              <a:t>SẢN </a:t>
            </a:r>
            <a:r>
              <a:rPr lang="en-US" sz="2800" b="1">
                <a:solidFill>
                  <a:srgbClr val="0000FF"/>
                </a:solidFill>
                <a:latin typeface="Times New Roman" pitchFamily="18" charset="0"/>
                <a:cs typeface="Times New Roman" pitchFamily="18" charset="0"/>
              </a:rPr>
              <a:t>PHẨM, HÀNG HÓA NHÓM 2 THUỘC TRÁCH NHIỆM QUẢN LÝ CỦA BỘ KHOA HỌC VÀ CÔNG NGHỆ</a:t>
            </a:r>
          </a:p>
        </p:txBody>
      </p:sp>
      <p:sp>
        <p:nvSpPr>
          <p:cNvPr id="3" name="Rectangle 2"/>
          <p:cNvSpPr/>
          <p:nvPr/>
        </p:nvSpPr>
        <p:spPr>
          <a:xfrm>
            <a:off x="4947205" y="1138214"/>
            <a:ext cx="1790876" cy="523220"/>
          </a:xfrm>
          <a:prstGeom prst="rect">
            <a:avLst/>
          </a:prstGeom>
        </p:spPr>
        <p:txBody>
          <a:bodyPr wrap="none">
            <a:spAutoFit/>
          </a:bodyPr>
          <a:lstStyle/>
          <a:p>
            <a:pPr algn="ctr"/>
            <a:r>
              <a:rPr lang="en-US" sz="2800" b="1">
                <a:solidFill>
                  <a:srgbClr val="FF0000"/>
                </a:solidFill>
                <a:latin typeface="Times New Roman" pitchFamily="18" charset="0"/>
                <a:cs typeface="Times New Roman" pitchFamily="18" charset="0"/>
              </a:rPr>
              <a:t>PHỤ LỤC</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24197" y="3243586"/>
            <a:ext cx="4036891" cy="2710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5388549"/>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TM02900688[[fn=Facet]]</Template>
  <TotalTime>1724</TotalTime>
  <Words>1969</Words>
  <Application>Microsoft Office PowerPoint</Application>
  <PresentationFormat>Custom</PresentationFormat>
  <Paragraphs>347</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QuanLyChatLuong</dc:creator>
  <cp:lastModifiedBy>HAI AU</cp:lastModifiedBy>
  <cp:revision>134</cp:revision>
  <dcterms:created xsi:type="dcterms:W3CDTF">2023-02-24T06:55:23Z</dcterms:created>
  <dcterms:modified xsi:type="dcterms:W3CDTF">2023-06-28T01:04:36Z</dcterms:modified>
</cp:coreProperties>
</file>